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1" r:id="rId3"/>
    <p:sldId id="260" r:id="rId4"/>
    <p:sldId id="294" r:id="rId5"/>
    <p:sldId id="259" r:id="rId6"/>
    <p:sldId id="299" r:id="rId7"/>
    <p:sldId id="297" r:id="rId8"/>
    <p:sldId id="302" r:id="rId9"/>
    <p:sldId id="289" r:id="rId10"/>
    <p:sldId id="298" r:id="rId11"/>
    <p:sldId id="295" r:id="rId12"/>
    <p:sldId id="268" r:id="rId13"/>
    <p:sldId id="269" r:id="rId14"/>
    <p:sldId id="275" r:id="rId15"/>
    <p:sldId id="290" r:id="rId16"/>
    <p:sldId id="291" r:id="rId17"/>
    <p:sldId id="292" r:id="rId18"/>
    <p:sldId id="293" r:id="rId19"/>
    <p:sldId id="278" r:id="rId20"/>
    <p:sldId id="303" r:id="rId21"/>
    <p:sldId id="304" r:id="rId22"/>
    <p:sldId id="305" r:id="rId23"/>
    <p:sldId id="306" r:id="rId24"/>
    <p:sldId id="307" r:id="rId25"/>
    <p:sldId id="308" r:id="rId26"/>
    <p:sldId id="309" r:id="rId27"/>
    <p:sldId id="310" r:id="rId28"/>
    <p:sldId id="311" r:id="rId29"/>
    <p:sldId id="312" r:id="rId30"/>
    <p:sldId id="314" r:id="rId31"/>
    <p:sldId id="315" r:id="rId32"/>
    <p:sldId id="316" r:id="rId33"/>
    <p:sldId id="313" r:id="rId34"/>
    <p:sldId id="296"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660"/>
  </p:normalViewPr>
  <p:slideViewPr>
    <p:cSldViewPr>
      <p:cViewPr varScale="1">
        <p:scale>
          <a:sx n="103" d="100"/>
          <a:sy n="103" d="100"/>
        </p:scale>
        <p:origin x="-180"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79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EEC4B-D484-4557-B1EE-BE06DFBD0E0E}" type="datetimeFigureOut">
              <a:rPr lang="es-ES" smtClean="0"/>
              <a:pPr/>
              <a:t>04/05/2011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900B9-7B95-4C11-8240-D4473D1A052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6900B9-7B95-4C11-8240-D4473D1A052D}" type="slidenum">
              <a:rPr lang="es-ES" smtClean="0"/>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B6900B9-7B95-4C11-8240-D4473D1A052D}" type="slidenum">
              <a:rPr lang="es-ES" smtClean="0"/>
              <a:pPr/>
              <a:t>33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0B971D-AC97-4604-8EE6-976EB2991A6C}" type="datetimeFigureOut">
              <a:rPr lang="es-ES" smtClean="0"/>
              <a:pPr/>
              <a:t>04/05/2011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0DC1B98-F3D1-445E-B83F-FCC1E18875FE}" type="slidenum">
              <a:rPr lang="es-ES" smtClean="0"/>
              <a:pPr/>
              <a:t>‹Nº›</a:t>
            </a:fld>
            <a:endParaRPr lang="es-ES"/>
          </a:p>
        </p:txBody>
      </p:sp>
    </p:spTree>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B971D-AC97-4604-8EE6-976EB2991A6C}" type="datetimeFigureOut">
              <a:rPr lang="es-ES" smtClean="0"/>
              <a:pPr/>
              <a:t>04/05/2011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C1B98-F3D1-445E-B83F-FCC1E18875F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hecke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blogger.com/soleri"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hotos1.blogger.com/blogger/3356/3217/1600/soleri.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28794" y="150754"/>
            <a:ext cx="5214974" cy="6986528"/>
          </a:xfrm>
          <a:prstGeom prst="rect">
            <a:avLst/>
          </a:prstGeom>
          <a:noFill/>
        </p:spPr>
        <p:txBody>
          <a:bodyPr wrap="square" rtlCol="0">
            <a:spAutoFit/>
          </a:bodyPr>
          <a:lstStyle/>
          <a:p>
            <a:pPr algn="ctr"/>
            <a:endParaRPr lang="es-ES" sz="3200" b="1" dirty="0" smtClean="0">
              <a:solidFill>
                <a:schemeClr val="bg1"/>
              </a:solidFill>
              <a:latin typeface="Andalus" pitchFamily="2" charset="-78"/>
              <a:cs typeface="Andalus" pitchFamily="2" charset="-78"/>
            </a:endParaRPr>
          </a:p>
          <a:p>
            <a:pPr algn="ctr"/>
            <a:endParaRPr lang="es-ES" sz="3200" b="1" dirty="0">
              <a:solidFill>
                <a:schemeClr val="bg1"/>
              </a:solidFill>
              <a:latin typeface="Andalus" pitchFamily="2" charset="-78"/>
              <a:cs typeface="Andalus" pitchFamily="2" charset="-78"/>
            </a:endParaRPr>
          </a:p>
          <a:p>
            <a:pPr algn="ctr"/>
            <a:r>
              <a:rPr lang="es-ES" sz="2400" b="1" dirty="0" smtClean="0">
                <a:solidFill>
                  <a:schemeClr val="bg1"/>
                </a:solidFill>
                <a:latin typeface="Broadway" pitchFamily="82" charset="0"/>
                <a:cs typeface="Andalus" pitchFamily="2" charset="-78"/>
              </a:rPr>
              <a:t>URBANISMO Y DESARROLLO REGIONAL II</a:t>
            </a:r>
          </a:p>
          <a:p>
            <a:pPr algn="ctr"/>
            <a:endParaRPr lang="es-ES" sz="2000" b="1" dirty="0">
              <a:solidFill>
                <a:schemeClr val="bg1"/>
              </a:solidFill>
              <a:latin typeface="Broadway" pitchFamily="82" charset="0"/>
              <a:cs typeface="Andalus" pitchFamily="2" charset="-78"/>
            </a:endParaRPr>
          </a:p>
          <a:p>
            <a:pPr algn="ctr"/>
            <a:endParaRPr lang="es-ES" sz="2000" b="1" dirty="0" smtClean="0">
              <a:solidFill>
                <a:schemeClr val="bg1"/>
              </a:solidFill>
              <a:latin typeface="Broadway" pitchFamily="82" charset="0"/>
              <a:cs typeface="Andalus" pitchFamily="2" charset="-78"/>
            </a:endParaRPr>
          </a:p>
          <a:p>
            <a:pPr algn="ctr"/>
            <a:endParaRPr lang="es-ES" sz="2000" b="1" dirty="0" smtClean="0">
              <a:solidFill>
                <a:schemeClr val="bg1"/>
              </a:solidFill>
              <a:latin typeface="Broadway" pitchFamily="82" charset="0"/>
              <a:cs typeface="Andalus" pitchFamily="2" charset="-78"/>
            </a:endParaRPr>
          </a:p>
          <a:p>
            <a:pPr algn="ctr"/>
            <a:endParaRPr lang="es-ES" sz="2000" b="1" dirty="0" smtClean="0">
              <a:solidFill>
                <a:schemeClr val="bg1"/>
              </a:solidFill>
              <a:latin typeface="Broadway" pitchFamily="82" charset="0"/>
              <a:cs typeface="Andalus" pitchFamily="2" charset="-78"/>
            </a:endParaRPr>
          </a:p>
          <a:p>
            <a:pPr algn="ctr"/>
            <a:endParaRPr lang="es-ES" sz="2400" b="1" dirty="0" smtClean="0">
              <a:solidFill>
                <a:schemeClr val="bg1"/>
              </a:solidFill>
              <a:latin typeface="Broadway" pitchFamily="82" charset="0"/>
              <a:cs typeface="Andalus" pitchFamily="2" charset="-78"/>
            </a:endParaRPr>
          </a:p>
          <a:p>
            <a:pPr algn="ctr"/>
            <a:r>
              <a:rPr lang="es-ES" sz="1600" b="1" dirty="0" smtClean="0">
                <a:solidFill>
                  <a:schemeClr val="bg1"/>
                </a:solidFill>
                <a:latin typeface="Broadway" pitchFamily="82" charset="0"/>
                <a:cs typeface="Andalus" pitchFamily="2" charset="-78"/>
              </a:rPr>
              <a:t>MICHAEL ALEXANDER FAJARDO NARVÁEZ</a:t>
            </a: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endParaRPr lang="es-ES" sz="1600" b="1" dirty="0" smtClean="0">
              <a:solidFill>
                <a:schemeClr val="bg1"/>
              </a:solidFill>
              <a:latin typeface="Broadway" pitchFamily="82" charset="0"/>
              <a:cs typeface="Andalus" pitchFamily="2" charset="-78"/>
            </a:endParaRPr>
          </a:p>
          <a:p>
            <a:pPr algn="ctr"/>
            <a:r>
              <a:rPr lang="es-ES" sz="2400" b="1" dirty="0" smtClean="0">
                <a:solidFill>
                  <a:schemeClr val="bg1"/>
                </a:solidFill>
                <a:latin typeface="Broadway" pitchFamily="82" charset="0"/>
                <a:cs typeface="Andalus" pitchFamily="2" charset="-78"/>
              </a:rPr>
              <a:t>UNIVERSIDAD DE NARIÑO</a:t>
            </a:r>
          </a:p>
          <a:p>
            <a:pPr algn="ctr"/>
            <a:r>
              <a:rPr lang="es-ES" sz="1600" b="1" dirty="0" smtClean="0">
                <a:solidFill>
                  <a:schemeClr val="bg1"/>
                </a:solidFill>
                <a:latin typeface="Broadway" pitchFamily="82" charset="0"/>
                <a:cs typeface="Andalus" pitchFamily="2" charset="-78"/>
              </a:rPr>
              <a:t>SAN JUAN DE PASTO</a:t>
            </a:r>
          </a:p>
          <a:p>
            <a:pPr algn="ctr"/>
            <a:r>
              <a:rPr lang="es-ES" sz="1600" b="1" dirty="0" smtClean="0">
                <a:solidFill>
                  <a:schemeClr val="bg1"/>
                </a:solidFill>
                <a:latin typeface="Broadway" pitchFamily="82" charset="0"/>
                <a:cs typeface="Andalus" pitchFamily="2" charset="-78"/>
              </a:rPr>
              <a:t>ABRIL  2011</a:t>
            </a:r>
          </a:p>
          <a:p>
            <a:pPr algn="ctr"/>
            <a:endParaRPr lang="es-ES" sz="2400" b="1" dirty="0" smtClean="0">
              <a:solidFill>
                <a:schemeClr val="bg1"/>
              </a:solidFill>
              <a:latin typeface="Andalus" pitchFamily="2" charset="-78"/>
              <a:cs typeface="Andalus" pitchFamily="2" charset="-78"/>
            </a:endParaRPr>
          </a:p>
        </p:txBody>
      </p:sp>
      <p:pic>
        <p:nvPicPr>
          <p:cNvPr id="3" name="2 Imagen" descr="escudo udenar.jpg"/>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4069560" y="142876"/>
            <a:ext cx="1002506" cy="1000108"/>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1258187"/>
            <a:ext cx="7786742" cy="800219"/>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3.2.  MIGUEL RUANO </a:t>
            </a:r>
          </a:p>
          <a:p>
            <a:r>
              <a:rPr lang="es-ES" b="1" i="1" dirty="0">
                <a:solidFill>
                  <a:schemeClr val="bg1"/>
                </a:solidFill>
                <a:latin typeface="Andalus" pitchFamily="2" charset="-78"/>
                <a:cs typeface="Andalus" pitchFamily="2" charset="-78"/>
              </a:rPr>
              <a:t> </a:t>
            </a:r>
            <a:endParaRPr lang="es-ES" dirty="0">
              <a:solidFill>
                <a:schemeClr val="bg1"/>
              </a:solidFill>
              <a:latin typeface="Andalus" pitchFamily="2" charset="-78"/>
              <a:cs typeface="Andalus" pitchFamily="2" charset="-78"/>
            </a:endParaRPr>
          </a:p>
        </p:txBody>
      </p:sp>
      <p:sp>
        <p:nvSpPr>
          <p:cNvPr id="3" name="2 Rectángulo"/>
          <p:cNvSpPr/>
          <p:nvPr/>
        </p:nvSpPr>
        <p:spPr>
          <a:xfrm>
            <a:off x="1214414" y="2274838"/>
            <a:ext cx="6500858" cy="1569660"/>
          </a:xfrm>
          <a:prstGeom prst="rect">
            <a:avLst/>
          </a:prstGeom>
        </p:spPr>
        <p:txBody>
          <a:bodyPr wrap="square">
            <a:spAutoFit/>
          </a:bodyPr>
          <a:lstStyle/>
          <a:p>
            <a:r>
              <a:rPr lang="es-ES" sz="1600" dirty="0" smtClean="0">
                <a:solidFill>
                  <a:schemeClr val="bg1"/>
                </a:solidFill>
                <a:latin typeface="Calisto MT" pitchFamily="18" charset="0"/>
                <a:cs typeface="Andalus" pitchFamily="2" charset="-78"/>
              </a:rPr>
              <a:t>Arquitecto y urbanista especializado en proyectos a gran escala . Su área de trabajo incluye temas de sostenibilidad así como el impacto de las nuevas tecnologías en los hábitats humanos. Su trabajo y practica docente se ha desarrollado en España y Estados Unidos. Entre sus libros mas destacados se encuentra : “Ecourbanismo, entornos humanos sostenibles”</a:t>
            </a:r>
            <a:endParaRPr lang="es-ES" sz="1600" dirty="0">
              <a:solidFill>
                <a:schemeClr val="bg1"/>
              </a:solidFill>
              <a:latin typeface="Calisto MT" pitchFamily="18" charset="0"/>
              <a:cs typeface="Andalus" pitchFamily="2" charset="-78"/>
            </a:endParaRPr>
          </a:p>
        </p:txBody>
      </p:sp>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1571612"/>
            <a:ext cx="7786742" cy="3231654"/>
          </a:xfrm>
          <a:prstGeom prst="rect">
            <a:avLst/>
          </a:prstGeom>
          <a:noFill/>
          <a:ln>
            <a:noFill/>
          </a:ln>
          <a:effectLst>
            <a:innerShdw blurRad="114300">
              <a:prstClr val="black"/>
            </a:innerShdw>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ctr">
              <a:buSzPct val="140000"/>
            </a:pPr>
            <a:r>
              <a:rPr lang="es-ES" sz="7200" dirty="0" smtClean="0">
                <a:solidFill>
                  <a:schemeClr val="bg1"/>
                </a:solidFill>
                <a:latin typeface="Broadway" pitchFamily="82" charset="0"/>
                <a:cs typeface="Andalus" pitchFamily="2" charset="-78"/>
              </a:rPr>
              <a:t>4. </a:t>
            </a:r>
            <a:r>
              <a:rPr lang="es-ES" sz="7200" b="1" u="sng" dirty="0" smtClean="0">
                <a:solidFill>
                  <a:schemeClr val="bg1"/>
                </a:solidFill>
                <a:latin typeface="Broadway" pitchFamily="82" charset="0"/>
                <a:cs typeface="Andalus" pitchFamily="2" charset="-78"/>
              </a:rPr>
              <a:t>Ecourbanismo</a:t>
            </a:r>
            <a:r>
              <a:rPr lang="es-ES" sz="6000" b="1" u="sng" dirty="0" smtClean="0">
                <a:solidFill>
                  <a:schemeClr val="bg1"/>
                </a:solidFill>
                <a:latin typeface="Broadway" pitchFamily="82" charset="0"/>
                <a:cs typeface="Andalus" pitchFamily="2" charset="-78"/>
              </a:rPr>
              <a:t> </a:t>
            </a:r>
          </a:p>
          <a:p>
            <a:pPr algn="ctr">
              <a:buSzPct val="140000"/>
            </a:pPr>
            <a:r>
              <a:rPr lang="es-ES" sz="2800" b="1" u="sng" dirty="0" smtClean="0">
                <a:solidFill>
                  <a:srgbClr val="FFC000"/>
                </a:solidFill>
                <a:latin typeface="Broadway" pitchFamily="82" charset="0"/>
                <a:cs typeface="Andalus" pitchFamily="2" charset="-78"/>
              </a:rPr>
              <a:t>Entornos humanos sostenibles</a:t>
            </a:r>
            <a:endParaRPr lang="es-ES" sz="1600" b="1" u="sng" dirty="0" smtClean="0">
              <a:solidFill>
                <a:srgbClr val="FFC000"/>
              </a:solidFill>
              <a:latin typeface="Calisto MT" pitchFamily="18" charset="0"/>
              <a:cs typeface="Andalus" pitchFamily="2" charset="-78"/>
            </a:endParaRPr>
          </a:p>
          <a:p>
            <a:pPr lvl="0">
              <a:buSzPct val="140000"/>
              <a:buFont typeface="Wingdings" pitchFamily="2" charset="2"/>
              <a:buChar char="Ø"/>
            </a:pPr>
            <a:endParaRPr lang="es-ES" sz="1600" b="1" u="sng" dirty="0" smtClean="0">
              <a:solidFill>
                <a:schemeClr val="bg1"/>
              </a:solidFill>
              <a:latin typeface="Andalus" pitchFamily="2" charset="-78"/>
              <a:cs typeface="Andalus" pitchFamily="2" charset="-78"/>
            </a:endParaRPr>
          </a:p>
          <a:p>
            <a:pPr lvl="0">
              <a:buSzPct val="140000"/>
              <a:buFont typeface="Wingdings" pitchFamily="2" charset="2"/>
              <a:buChar char="Ø"/>
            </a:pPr>
            <a:endParaRPr lang="es-ES" sz="1600" b="1" u="sng" dirty="0">
              <a:solidFill>
                <a:schemeClr val="bg1"/>
              </a:solidFill>
              <a:latin typeface="Andalus" pitchFamily="2" charset="-78"/>
              <a:cs typeface="Andalus" pitchFamily="2" charset="-78"/>
            </a:endParaRPr>
          </a:p>
        </p:txBody>
      </p:sp>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5" name="4 Rectángulo"/>
          <p:cNvSpPr/>
          <p:nvPr/>
        </p:nvSpPr>
        <p:spPr>
          <a:xfrm>
            <a:off x="642910" y="2835188"/>
            <a:ext cx="3857652" cy="2062103"/>
          </a:xfrm>
          <a:prstGeom prst="rect">
            <a:avLst/>
          </a:prstGeom>
        </p:spPr>
        <p:txBody>
          <a:bodyPr wrap="square">
            <a:spAutoFit/>
          </a:bodyPr>
          <a:lstStyle/>
          <a:p>
            <a:r>
              <a:rPr lang="es-ES" sz="1600" b="1" dirty="0" smtClean="0">
                <a:solidFill>
                  <a:schemeClr val="bg1"/>
                </a:solidFill>
                <a:latin typeface="Calisto MT" pitchFamily="18" charset="0"/>
              </a:rPr>
              <a:t>Se dice que las pequeñas villas europeas o las aldeas prehistóricas fueron sostenibles, sin embargo, eso se debía  a su tamaño, mas que a su comportamiento; el cual no era sostenible, ya que se extraían los recursos del entorno y se tiraban los desperdicios sin control alguno.</a:t>
            </a:r>
            <a:endParaRPr lang="es-ES" sz="1600" b="1" dirty="0">
              <a:solidFill>
                <a:schemeClr val="bg1"/>
              </a:solidFill>
              <a:latin typeface="Calisto MT" pitchFamily="18" charset="0"/>
              <a:cs typeface="Andalus" pitchFamily="2" charset="-78"/>
            </a:endParaRPr>
          </a:p>
        </p:txBody>
      </p:sp>
      <p:sp>
        <p:nvSpPr>
          <p:cNvPr id="6" name="5 CuadroTexto"/>
          <p:cNvSpPr txBox="1"/>
          <p:nvPr/>
        </p:nvSpPr>
        <p:spPr>
          <a:xfrm>
            <a:off x="938186" y="857232"/>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4.1.  ANTECEDENTES</a:t>
            </a:r>
          </a:p>
        </p:txBody>
      </p:sp>
    </p:spTree>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12" name="11 CuadroTexto"/>
          <p:cNvSpPr txBox="1"/>
          <p:nvPr/>
        </p:nvSpPr>
        <p:spPr>
          <a:xfrm>
            <a:off x="938186" y="857232"/>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4.1.  ANTECEDENTES</a:t>
            </a:r>
          </a:p>
        </p:txBody>
      </p:sp>
      <p:sp>
        <p:nvSpPr>
          <p:cNvPr id="13" name="12 Rectángulo"/>
          <p:cNvSpPr/>
          <p:nvPr/>
        </p:nvSpPr>
        <p:spPr>
          <a:xfrm>
            <a:off x="4286248" y="2970440"/>
            <a:ext cx="4429156" cy="1815882"/>
          </a:xfrm>
          <a:prstGeom prst="rect">
            <a:avLst/>
          </a:prstGeom>
        </p:spPr>
        <p:txBody>
          <a:bodyPr wrap="square">
            <a:spAutoFit/>
          </a:bodyPr>
          <a:lstStyle/>
          <a:p>
            <a:pPr algn="r"/>
            <a:r>
              <a:rPr lang="es-ES" sz="1600" b="1" dirty="0" smtClean="0">
                <a:solidFill>
                  <a:schemeClr val="bg1"/>
                </a:solidFill>
                <a:latin typeface="Calisto MT" pitchFamily="18" charset="0"/>
              </a:rPr>
              <a:t>El modelo urbano que se creo hace mas de 7000 años ha alcanzado su mayor esplendor, desafortunadamente, este mismo éxito, es hoy en día una de las principales causas de deterioro del medioambiente. Por esta razón se debería empezar a replantear el funcionamiento de estos focos de contaminación.</a:t>
            </a:r>
            <a:endParaRPr lang="es-ES" sz="1600" b="1" dirty="0">
              <a:solidFill>
                <a:schemeClr val="bg1"/>
              </a:solidFill>
              <a:latin typeface="Calisto MT" pitchFamily="18" charset="0"/>
              <a:cs typeface="Andalus" pitchFamily="2" charset="-78"/>
            </a:endParaRPr>
          </a:p>
        </p:txBody>
      </p:sp>
      <p:pic>
        <p:nvPicPr>
          <p:cNvPr id="14" name="Picture 2"/>
          <p:cNvPicPr>
            <a:picLocks noChangeAspect="1" noChangeArrowheads="1"/>
          </p:cNvPicPr>
          <p:nvPr/>
        </p:nvPicPr>
        <p:blipFill>
          <a:blip r:embed="rId2" cstate="email"/>
          <a:srcRect/>
          <a:stretch>
            <a:fillRect/>
          </a:stretch>
        </p:blipFill>
        <p:spPr bwMode="auto">
          <a:xfrm>
            <a:off x="1048303" y="4452956"/>
            <a:ext cx="3166507" cy="19764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5"/>
          <p:cNvPicPr>
            <a:picLocks noChangeAspect="1" noChangeArrowheads="1"/>
          </p:cNvPicPr>
          <p:nvPr/>
        </p:nvPicPr>
        <p:blipFill>
          <a:blip r:embed="rId3" cstate="email"/>
          <a:srcRect/>
          <a:stretch>
            <a:fillRect/>
          </a:stretch>
        </p:blipFill>
        <p:spPr bwMode="auto">
          <a:xfrm>
            <a:off x="4913786" y="4929198"/>
            <a:ext cx="2587172" cy="1643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Imagen" descr="tokio.jpg"/>
          <p:cNvPicPr>
            <a:picLocks noChangeAspect="1"/>
          </p:cNvPicPr>
          <p:nvPr/>
        </p:nvPicPr>
        <p:blipFill>
          <a:blip r:embed="rId4"/>
          <a:stretch>
            <a:fillRect/>
          </a:stretch>
        </p:blipFill>
        <p:spPr>
          <a:xfrm>
            <a:off x="1214414" y="1557349"/>
            <a:ext cx="3389960" cy="24431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Rectángulo"/>
          <p:cNvSpPr/>
          <p:nvPr/>
        </p:nvSpPr>
        <p:spPr>
          <a:xfrm>
            <a:off x="642910" y="2500306"/>
            <a:ext cx="7572428" cy="830997"/>
          </a:xfrm>
          <a:prstGeom prst="rect">
            <a:avLst/>
          </a:prstGeom>
        </p:spPr>
        <p:txBody>
          <a:bodyPr wrap="square">
            <a:spAutoFit/>
          </a:bodyPr>
          <a:lstStyle/>
          <a:p>
            <a:r>
              <a:rPr lang="es-ES" sz="1600" b="1" dirty="0" smtClean="0">
                <a:solidFill>
                  <a:schemeClr val="bg1"/>
                </a:solidFill>
                <a:latin typeface="Calisto MT" pitchFamily="18" charset="0"/>
              </a:rPr>
              <a:t>Los primeros indicios por preocuparse de la relación entre entornos natural y artificial, aparecen con Vitruvio; (emplazamiento, orientación e iluminación). Un planteamiento centrado en el hombre.</a:t>
            </a:r>
            <a:endParaRPr lang="es-ES" sz="1600" b="1" dirty="0">
              <a:solidFill>
                <a:schemeClr val="bg1"/>
              </a:solidFill>
              <a:latin typeface="Calisto MT" pitchFamily="18" charset="0"/>
              <a:cs typeface="Andalus" pitchFamily="2" charset="-78"/>
            </a:endParaRPr>
          </a:p>
        </p:txBody>
      </p:sp>
      <p:sp>
        <p:nvSpPr>
          <p:cNvPr id="13" name="12 CuadroTexto"/>
          <p:cNvSpPr txBox="1"/>
          <p:nvPr/>
        </p:nvSpPr>
        <p:spPr>
          <a:xfrm>
            <a:off x="938186" y="857232"/>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4.2.  UN POCO DE HISTORIA</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Rectángulo"/>
          <p:cNvSpPr/>
          <p:nvPr/>
        </p:nvSpPr>
        <p:spPr>
          <a:xfrm>
            <a:off x="4357686" y="2214554"/>
            <a:ext cx="4214842" cy="1323439"/>
          </a:xfrm>
          <a:prstGeom prst="rect">
            <a:avLst/>
          </a:prstGeom>
        </p:spPr>
        <p:txBody>
          <a:bodyPr wrap="square">
            <a:spAutoFit/>
          </a:bodyPr>
          <a:lstStyle/>
          <a:p>
            <a:pPr algn="r"/>
            <a:r>
              <a:rPr lang="es-ES" sz="1600" b="1" dirty="0" smtClean="0">
                <a:solidFill>
                  <a:schemeClr val="bg1"/>
                </a:solidFill>
                <a:latin typeface="Calisto MT" pitchFamily="18" charset="0"/>
              </a:rPr>
              <a:t>En el siglo XIX debido a la insalubridad de las ciudades se empieza a pensar en una tendencia verde e higienista, pero se seguía utilizando la naturaleza como un bien de apropiación por parte del hombre.</a:t>
            </a:r>
            <a:endParaRPr lang="es-ES" sz="1600" b="1" dirty="0">
              <a:solidFill>
                <a:schemeClr val="bg1"/>
              </a:solidFill>
              <a:latin typeface="Calisto MT" pitchFamily="18" charset="0"/>
              <a:cs typeface="Andalus" pitchFamily="2" charset="-78"/>
            </a:endParaRPr>
          </a:p>
        </p:txBody>
      </p:sp>
      <p:sp>
        <p:nvSpPr>
          <p:cNvPr id="13" name="12 CuadroTexto"/>
          <p:cNvSpPr txBox="1"/>
          <p:nvPr/>
        </p:nvSpPr>
        <p:spPr>
          <a:xfrm>
            <a:off x="938186" y="857232"/>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4.2.  UN POCO DE HISTORIA</a:t>
            </a:r>
          </a:p>
        </p:txBody>
      </p:sp>
      <p:sp>
        <p:nvSpPr>
          <p:cNvPr id="5" name="4 CuadroTexto"/>
          <p:cNvSpPr txBox="1"/>
          <p:nvPr/>
        </p:nvSpPr>
        <p:spPr>
          <a:xfrm>
            <a:off x="714348" y="6072206"/>
            <a:ext cx="3500462" cy="261610"/>
          </a:xfrm>
          <a:prstGeom prst="rect">
            <a:avLst/>
          </a:prstGeom>
          <a:solidFill>
            <a:srgbClr val="FFC000"/>
          </a:solidFill>
        </p:spPr>
        <p:txBody>
          <a:bodyPr wrap="square" rtlCol="0">
            <a:spAutoFit/>
          </a:bodyPr>
          <a:lstStyle/>
          <a:p>
            <a:r>
              <a:rPr lang="es-ES" sz="1100" b="1" dirty="0" smtClean="0"/>
              <a:t>PLAN DE REFORMA Y ENSANCHE DE BARCELONA, CERDÁ</a:t>
            </a:r>
            <a:endParaRPr lang="es-ES" sz="1100" b="1" dirty="0"/>
          </a:p>
        </p:txBody>
      </p:sp>
      <p:pic>
        <p:nvPicPr>
          <p:cNvPr id="6" name="5 Imagen" descr="Fotolia_1080486_L%20(Large).jpg"/>
          <p:cNvPicPr>
            <a:picLocks noChangeAspect="1"/>
          </p:cNvPicPr>
          <p:nvPr/>
        </p:nvPicPr>
        <p:blipFill>
          <a:blip r:embed="rId2"/>
          <a:stretch>
            <a:fillRect/>
          </a:stretch>
        </p:blipFill>
        <p:spPr>
          <a:xfrm>
            <a:off x="4845198" y="3844498"/>
            <a:ext cx="3655892" cy="24420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Imagen" descr="CEP23285.jpg"/>
          <p:cNvPicPr>
            <a:picLocks noChangeAspect="1"/>
          </p:cNvPicPr>
          <p:nvPr/>
        </p:nvPicPr>
        <p:blipFill>
          <a:blip r:embed="rId3"/>
          <a:stretch>
            <a:fillRect/>
          </a:stretch>
        </p:blipFill>
        <p:spPr>
          <a:xfrm>
            <a:off x="785786" y="1928802"/>
            <a:ext cx="36957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Rectángulo"/>
          <p:cNvSpPr/>
          <p:nvPr/>
        </p:nvSpPr>
        <p:spPr>
          <a:xfrm>
            <a:off x="4429124" y="1928802"/>
            <a:ext cx="4214842" cy="1077218"/>
          </a:xfrm>
          <a:prstGeom prst="rect">
            <a:avLst/>
          </a:prstGeom>
        </p:spPr>
        <p:txBody>
          <a:bodyPr wrap="square">
            <a:spAutoFit/>
          </a:bodyPr>
          <a:lstStyle/>
          <a:p>
            <a:pPr algn="r"/>
            <a:r>
              <a:rPr lang="es-ES" sz="1600" b="1" dirty="0" smtClean="0">
                <a:solidFill>
                  <a:schemeClr val="bg1"/>
                </a:solidFill>
                <a:latin typeface="Calisto MT" pitchFamily="18" charset="0"/>
              </a:rPr>
              <a:t>Solo hasta 1992 se reúnen los lideres de 172 países en rio de janeiro en la primera cumbre sobre el medioambiente y en la cual surge el termino sostenibilidad. </a:t>
            </a:r>
            <a:endParaRPr lang="es-ES" sz="1600" b="1" dirty="0">
              <a:solidFill>
                <a:schemeClr val="bg1"/>
              </a:solidFill>
              <a:latin typeface="Calisto MT" pitchFamily="18" charset="0"/>
              <a:cs typeface="Andalus" pitchFamily="2" charset="-78"/>
            </a:endParaRPr>
          </a:p>
        </p:txBody>
      </p:sp>
      <p:sp>
        <p:nvSpPr>
          <p:cNvPr id="13" name="12 CuadroTexto"/>
          <p:cNvSpPr txBox="1"/>
          <p:nvPr/>
        </p:nvSpPr>
        <p:spPr>
          <a:xfrm>
            <a:off x="938186" y="857232"/>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4.2  UN POCO DE HISTORIA</a:t>
            </a:r>
          </a:p>
        </p:txBody>
      </p:sp>
      <p:pic>
        <p:nvPicPr>
          <p:cNvPr id="6" name="5 Imagen" descr="9292.jpg"/>
          <p:cNvPicPr>
            <a:picLocks noChangeAspect="1"/>
          </p:cNvPicPr>
          <p:nvPr/>
        </p:nvPicPr>
        <p:blipFill>
          <a:blip r:embed="rId2"/>
          <a:stretch>
            <a:fillRect/>
          </a:stretch>
        </p:blipFill>
        <p:spPr>
          <a:xfrm>
            <a:off x="785786" y="1428736"/>
            <a:ext cx="3486148" cy="2280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Rectángulo"/>
          <p:cNvSpPr/>
          <p:nvPr/>
        </p:nvSpPr>
        <p:spPr>
          <a:xfrm>
            <a:off x="3929058" y="1857364"/>
            <a:ext cx="4643470" cy="1323439"/>
          </a:xfrm>
          <a:prstGeom prst="rect">
            <a:avLst/>
          </a:prstGeom>
        </p:spPr>
        <p:txBody>
          <a:bodyPr wrap="square">
            <a:spAutoFit/>
          </a:bodyPr>
          <a:lstStyle/>
          <a:p>
            <a:pPr algn="r"/>
            <a:r>
              <a:rPr lang="es-ES" sz="1600" b="1" dirty="0" smtClean="0">
                <a:solidFill>
                  <a:schemeClr val="bg1"/>
                </a:solidFill>
                <a:latin typeface="Calisto MT" pitchFamily="18" charset="0"/>
                <a:cs typeface="Andalus" pitchFamily="2" charset="-78"/>
              </a:rPr>
              <a:t>Hace muy poco tiempo la ecología y la tecnología dejaron de enfrentarse para empezar a complementarse, hoy en día las estrategias para lograr un desarrollo sostenible integra necesariamente ambos campos.</a:t>
            </a:r>
            <a:endParaRPr lang="es-ES" sz="1600" b="1" dirty="0">
              <a:solidFill>
                <a:schemeClr val="bg1"/>
              </a:solidFill>
              <a:latin typeface="Calisto MT" pitchFamily="18" charset="0"/>
              <a:cs typeface="Andalus" pitchFamily="2" charset="-78"/>
            </a:endParaRPr>
          </a:p>
        </p:txBody>
      </p:sp>
      <p:sp>
        <p:nvSpPr>
          <p:cNvPr id="13" name="12 CuadroTexto"/>
          <p:cNvSpPr txBox="1"/>
          <p:nvPr/>
        </p:nvSpPr>
        <p:spPr>
          <a:xfrm>
            <a:off x="571472" y="857232"/>
            <a:ext cx="8153456"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4.3.  EL MARCO PARA LA SOSTENIBILIDAD </a:t>
            </a:r>
          </a:p>
        </p:txBody>
      </p:sp>
      <p:pic>
        <p:nvPicPr>
          <p:cNvPr id="7" name="6 Imagen" descr="3.bmp"/>
          <p:cNvPicPr>
            <a:picLocks noChangeAspect="1"/>
          </p:cNvPicPr>
          <p:nvPr/>
        </p:nvPicPr>
        <p:blipFill>
          <a:blip r:embed="rId2"/>
          <a:stretch>
            <a:fillRect/>
          </a:stretch>
        </p:blipFill>
        <p:spPr>
          <a:xfrm>
            <a:off x="4857752" y="3349158"/>
            <a:ext cx="4000528" cy="32945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9 Imagen" descr="untitled.bmp"/>
          <p:cNvPicPr>
            <a:picLocks noChangeAspect="1"/>
          </p:cNvPicPr>
          <p:nvPr/>
        </p:nvPicPr>
        <p:blipFill>
          <a:blip r:embed="rId3"/>
          <a:stretch>
            <a:fillRect/>
          </a:stretch>
        </p:blipFill>
        <p:spPr>
          <a:xfrm>
            <a:off x="642910" y="2143116"/>
            <a:ext cx="3654471" cy="38723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Rectángulo"/>
          <p:cNvSpPr/>
          <p:nvPr/>
        </p:nvSpPr>
        <p:spPr>
          <a:xfrm>
            <a:off x="5214942" y="2374653"/>
            <a:ext cx="3357586" cy="3046988"/>
          </a:xfrm>
          <a:prstGeom prst="rect">
            <a:avLst/>
          </a:prstGeom>
        </p:spPr>
        <p:txBody>
          <a:bodyPr wrap="square">
            <a:spAutoFit/>
          </a:bodyPr>
          <a:lstStyle/>
          <a:p>
            <a:pPr algn="r"/>
            <a:r>
              <a:rPr lang="es-ES" sz="1600" dirty="0" smtClean="0">
                <a:solidFill>
                  <a:schemeClr val="bg1"/>
                </a:solidFill>
                <a:latin typeface="Calisto MT" pitchFamily="18" charset="0"/>
                <a:cs typeface="Andalus" pitchFamily="2" charset="-78"/>
              </a:rPr>
              <a:t>Las ciudades empiezan a ser consideradas complejos ecosistemas artificiales para satisfacer las necesidades del hombre , pero también para generar un biotopo para otras especies.</a:t>
            </a:r>
          </a:p>
          <a:p>
            <a:pPr algn="r"/>
            <a:endParaRPr lang="es-ES" sz="1600" dirty="0" smtClean="0">
              <a:solidFill>
                <a:schemeClr val="bg1"/>
              </a:solidFill>
              <a:latin typeface="Calisto MT" pitchFamily="18" charset="0"/>
              <a:cs typeface="Andalus" pitchFamily="2" charset="-78"/>
            </a:endParaRPr>
          </a:p>
          <a:p>
            <a:pPr algn="r"/>
            <a:r>
              <a:rPr lang="es-ES" sz="1600" dirty="0" smtClean="0">
                <a:solidFill>
                  <a:schemeClr val="bg1"/>
                </a:solidFill>
                <a:latin typeface="Calisto MT" pitchFamily="18" charset="0"/>
                <a:cs typeface="Andalus" pitchFamily="2" charset="-78"/>
              </a:rPr>
              <a:t>Se empieza a utilizar técnicas como el reciclaje y el adecuado aprovechamiento de energías renovables y el avance de la tecnología.</a:t>
            </a:r>
            <a:endParaRPr lang="es-ES" sz="1600" dirty="0">
              <a:solidFill>
                <a:schemeClr val="bg1"/>
              </a:solidFill>
              <a:latin typeface="Calisto MT" pitchFamily="18" charset="0"/>
              <a:cs typeface="Andalus" pitchFamily="2" charset="-78"/>
            </a:endParaRPr>
          </a:p>
        </p:txBody>
      </p:sp>
      <p:sp>
        <p:nvSpPr>
          <p:cNvPr id="13" name="12 CuadroTexto"/>
          <p:cNvSpPr txBox="1"/>
          <p:nvPr/>
        </p:nvSpPr>
        <p:spPr>
          <a:xfrm>
            <a:off x="500034" y="857232"/>
            <a:ext cx="8224894"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4.3.  EL MARCO PARA LA SOSTENIBILIDAD </a:t>
            </a:r>
          </a:p>
        </p:txBody>
      </p:sp>
      <p:pic>
        <p:nvPicPr>
          <p:cNvPr id="6" name="5 Imagen" descr="energia_eolica.jpg"/>
          <p:cNvPicPr>
            <a:picLocks noChangeAspect="1"/>
          </p:cNvPicPr>
          <p:nvPr/>
        </p:nvPicPr>
        <p:blipFill>
          <a:blip r:embed="rId2"/>
          <a:stretch>
            <a:fillRect/>
          </a:stretch>
        </p:blipFill>
        <p:spPr>
          <a:xfrm>
            <a:off x="1203098" y="4206772"/>
            <a:ext cx="3226026" cy="1936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Imagen" descr="energia-solar.jpg"/>
          <p:cNvPicPr>
            <a:picLocks noChangeAspect="1"/>
          </p:cNvPicPr>
          <p:nvPr/>
        </p:nvPicPr>
        <p:blipFill>
          <a:blip r:embed="rId3"/>
          <a:stretch>
            <a:fillRect/>
          </a:stretch>
        </p:blipFill>
        <p:spPr>
          <a:xfrm>
            <a:off x="1214414" y="1669013"/>
            <a:ext cx="3214710" cy="1935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85794"/>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4.4.  ¿Que es la sostenibilidad?   </a:t>
            </a:r>
          </a:p>
        </p:txBody>
      </p:sp>
      <p:sp>
        <p:nvSpPr>
          <p:cNvPr id="7" name="6 Rectángulo"/>
          <p:cNvSpPr/>
          <p:nvPr/>
        </p:nvSpPr>
        <p:spPr>
          <a:xfrm>
            <a:off x="5214942" y="2500306"/>
            <a:ext cx="3143272" cy="2800767"/>
          </a:xfrm>
          <a:prstGeom prst="rect">
            <a:avLst/>
          </a:prstGeom>
        </p:spPr>
        <p:txBody>
          <a:bodyPr wrap="square">
            <a:spAutoFit/>
          </a:bodyPr>
          <a:lstStyle/>
          <a:p>
            <a:pPr algn="r"/>
            <a:r>
              <a:rPr lang="es-ES" sz="1600" b="1" dirty="0" smtClean="0">
                <a:solidFill>
                  <a:schemeClr val="bg1"/>
                </a:solidFill>
                <a:latin typeface="Calisto MT" pitchFamily="18" charset="0"/>
              </a:rPr>
              <a:t>El concepto de desarrollo sostenible en su definición original dice: “satisface las necesidades dela generación actual sin comprometer la capacidad de las generaciones futuras para satisfacer las suyas propias.” pero ¿como se definen esas necesidades? ¿Quiénes definen esas necesidades?</a:t>
            </a:r>
          </a:p>
          <a:p>
            <a:pPr algn="r"/>
            <a:endParaRPr lang="es-ES" sz="1600" dirty="0">
              <a:solidFill>
                <a:schemeClr val="bg1"/>
              </a:solidFill>
              <a:latin typeface="Calisto MT" pitchFamily="18" charset="0"/>
            </a:endParaRP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pic>
        <p:nvPicPr>
          <p:cNvPr id="9" name="Picture 4"/>
          <p:cNvPicPr>
            <a:picLocks noChangeAspect="1" noChangeArrowheads="1"/>
          </p:cNvPicPr>
          <p:nvPr/>
        </p:nvPicPr>
        <p:blipFill>
          <a:blip r:embed="rId2"/>
          <a:srcRect b="8653"/>
          <a:stretch>
            <a:fillRect/>
          </a:stretch>
        </p:blipFill>
        <p:spPr bwMode="auto">
          <a:xfrm>
            <a:off x="1000100" y="1500174"/>
            <a:ext cx="3871161" cy="2357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3"/>
          <p:cNvPicPr>
            <a:picLocks noChangeAspect="1" noChangeArrowheads="1"/>
          </p:cNvPicPr>
          <p:nvPr/>
        </p:nvPicPr>
        <p:blipFill>
          <a:blip r:embed="rId3" cstate="email"/>
          <a:srcRect/>
          <a:stretch>
            <a:fillRect/>
          </a:stretch>
        </p:blipFill>
        <p:spPr bwMode="auto">
          <a:xfrm>
            <a:off x="1908673" y="4286256"/>
            <a:ext cx="3592021" cy="22741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2500306"/>
            <a:ext cx="7786742" cy="1200329"/>
          </a:xfrm>
          <a:prstGeom prst="rect">
            <a:avLst/>
          </a:prstGeom>
          <a:noFill/>
          <a:ln>
            <a:noFill/>
          </a:ln>
          <a:effectLst>
            <a:innerShdw blurRad="114300">
              <a:prstClr val="black"/>
            </a:innerShdw>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ctr">
              <a:buSzPct val="140000"/>
            </a:pPr>
            <a:r>
              <a:rPr lang="es-ES" sz="7200" b="1" u="sng" dirty="0" smtClean="0">
                <a:solidFill>
                  <a:schemeClr val="bg1"/>
                </a:solidFill>
                <a:latin typeface="Broadway" pitchFamily="82" charset="0"/>
                <a:cs typeface="Andalus" pitchFamily="2" charset="-78"/>
              </a:rPr>
              <a:t>Ecourbanismo</a:t>
            </a:r>
            <a:r>
              <a:rPr lang="es-ES" sz="6000" b="1" u="sng" dirty="0" smtClean="0">
                <a:solidFill>
                  <a:schemeClr val="bg1"/>
                </a:solidFill>
                <a:latin typeface="Broadway" pitchFamily="82" charset="0"/>
                <a:cs typeface="Andalus" pitchFamily="2" charset="-78"/>
              </a:rPr>
              <a:t> </a:t>
            </a:r>
            <a:endParaRPr lang="es-ES" sz="1600" b="1" u="sng" dirty="0">
              <a:solidFill>
                <a:schemeClr val="bg1"/>
              </a:solidFill>
              <a:latin typeface="Andalus" pitchFamily="2" charset="-78"/>
              <a:cs typeface="Andalus" pitchFamily="2" charset="-78"/>
            </a:endParaRPr>
          </a:p>
        </p:txBody>
      </p:sp>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85794"/>
            <a:ext cx="7786742" cy="3170099"/>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4.5.  EJEMPLOS SELECCIONADOS</a:t>
            </a:r>
          </a:p>
          <a:p>
            <a:pPr algn="ctr"/>
            <a:endParaRPr lang="es-ES" sz="2800" b="1" dirty="0" smtClean="0">
              <a:solidFill>
                <a:schemeClr val="bg1"/>
              </a:solidFill>
              <a:latin typeface="Broadway" pitchFamily="82" charset="0"/>
              <a:cs typeface="Andalus" pitchFamily="2" charset="-78"/>
            </a:endParaRPr>
          </a:p>
          <a:p>
            <a:r>
              <a:rPr lang="es-ES" sz="2400" b="1" dirty="0" smtClean="0">
                <a:solidFill>
                  <a:schemeClr val="bg1"/>
                </a:solidFill>
                <a:latin typeface="Broadway" pitchFamily="82" charset="0"/>
                <a:cs typeface="Andalus" pitchFamily="2" charset="-78"/>
              </a:rPr>
              <a:t>4.5.1.   MOVILIDAD</a:t>
            </a:r>
          </a:p>
          <a:p>
            <a:endParaRPr lang="es-ES" sz="2400" b="1" dirty="0" smtClean="0">
              <a:solidFill>
                <a:schemeClr val="bg1"/>
              </a:solidFill>
              <a:latin typeface="Broadway" pitchFamily="82" charset="0"/>
              <a:cs typeface="Andalus" pitchFamily="2" charset="-78"/>
            </a:endParaRPr>
          </a:p>
          <a:p>
            <a:r>
              <a:rPr lang="es-MX" sz="1600" dirty="0" smtClean="0">
                <a:solidFill>
                  <a:schemeClr val="bg1">
                    <a:lumMod val="95000"/>
                  </a:schemeClr>
                </a:solidFill>
                <a:latin typeface="Calisto MT" pitchFamily="18" charset="0"/>
              </a:rPr>
              <a:t>Los coches y el planteamiento urbano basado en el vehículo privado son responsables de muchos de los males urbanos. Los coches se han apropiado del ámbito publico, despojando a los espacios abiertos de la escala humana y deshumanizando comunidades enteras. Entre las estrategias de planeamiento sensible al problema del transporte se incluyen: los tejidos urbanos compactos con variadas mezclas de usos, densidades altas etc.(Ruano, 2000)</a:t>
            </a:r>
            <a:endParaRPr lang="es-ES" sz="1600" b="1" dirty="0" smtClean="0">
              <a:solidFill>
                <a:schemeClr val="bg1">
                  <a:lumMod val="95000"/>
                </a:schemeClr>
              </a:solidFill>
              <a:latin typeface="Calisto MT" pitchFamily="18" charset="0"/>
              <a:cs typeface="Andalus" pitchFamily="2" charset="-78"/>
            </a:endParaRP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85794"/>
            <a:ext cx="7786742" cy="461665"/>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4.5.1.   MOVILIDAD</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pic>
        <p:nvPicPr>
          <p:cNvPr id="5" name="4 Imagen" descr="01 001.jpg"/>
          <p:cNvPicPr>
            <a:picLocks noChangeAspect="1"/>
          </p:cNvPicPr>
          <p:nvPr/>
        </p:nvPicPr>
        <p:blipFill>
          <a:blip r:embed="rId2" cstate="print"/>
          <a:stretch>
            <a:fillRect/>
          </a:stretch>
        </p:blipFill>
        <p:spPr>
          <a:xfrm>
            <a:off x="3845187" y="1435010"/>
            <a:ext cx="4870217" cy="4994386"/>
          </a:xfrm>
          <a:prstGeom prst="rect">
            <a:avLst/>
          </a:prstGeom>
        </p:spPr>
      </p:pic>
      <p:sp>
        <p:nvSpPr>
          <p:cNvPr id="6" name="5 CuadroTexto"/>
          <p:cNvSpPr txBox="1"/>
          <p:nvPr/>
        </p:nvSpPr>
        <p:spPr>
          <a:xfrm>
            <a:off x="785786" y="1394286"/>
            <a:ext cx="3000396" cy="2677656"/>
          </a:xfrm>
          <a:prstGeom prst="rect">
            <a:avLst/>
          </a:prstGeom>
          <a:noFill/>
        </p:spPr>
        <p:txBody>
          <a:bodyPr wrap="square" rtlCol="0">
            <a:spAutoFit/>
          </a:bodyPr>
          <a:lstStyle/>
          <a:p>
            <a:endParaRPr lang="es-ES" sz="2400" b="1" dirty="0" smtClean="0">
              <a:solidFill>
                <a:schemeClr val="bg1"/>
              </a:solidFill>
              <a:latin typeface="Broadway" pitchFamily="82" charset="0"/>
              <a:cs typeface="Andalus" pitchFamily="2" charset="-78"/>
            </a:endParaRPr>
          </a:p>
          <a:p>
            <a:r>
              <a:rPr lang="es-MX" sz="1600" b="1" u="sng" dirty="0" smtClean="0">
                <a:solidFill>
                  <a:schemeClr val="bg1">
                    <a:lumMod val="95000"/>
                  </a:schemeClr>
                </a:solidFill>
                <a:latin typeface="Calisto MT" pitchFamily="18" charset="0"/>
              </a:rPr>
              <a:t>CIUDAD JARDÍN DE PUCHENAU</a:t>
            </a:r>
          </a:p>
          <a:p>
            <a:endParaRPr lang="es-MX" sz="1600" b="1" dirty="0" smtClean="0">
              <a:solidFill>
                <a:schemeClr val="bg1">
                  <a:lumMod val="95000"/>
                </a:schemeClr>
              </a:solidFill>
              <a:latin typeface="Calisto MT" pitchFamily="18" charset="0"/>
              <a:cs typeface="Andalus" pitchFamily="2" charset="-78"/>
            </a:endParaRPr>
          </a:p>
          <a:p>
            <a:r>
              <a:rPr lang="es-MX" sz="1600" dirty="0" smtClean="0">
                <a:solidFill>
                  <a:schemeClr val="bg1">
                    <a:lumMod val="95000"/>
                  </a:schemeClr>
                </a:solidFill>
                <a:latin typeface="Calisto MT" pitchFamily="18" charset="0"/>
                <a:cs typeface="Andalus" pitchFamily="2" charset="-78"/>
              </a:rPr>
              <a:t>Los principios rectores del proyecto son la calidad de vida , protección de los recursos energéticos y la importancia del transporte  publico y transporte peatonal y espacio publico.</a:t>
            </a:r>
            <a:endParaRPr lang="es-ES" sz="1600" dirty="0" smtClean="0">
              <a:solidFill>
                <a:schemeClr val="bg1">
                  <a:lumMod val="95000"/>
                </a:schemeClr>
              </a:solidFill>
              <a:latin typeface="Calisto MT" pitchFamily="18" charset="0"/>
              <a:cs typeface="Andalus" pitchFamily="2" charset="-78"/>
            </a:endParaRPr>
          </a:p>
        </p:txBody>
      </p:sp>
      <p:pic>
        <p:nvPicPr>
          <p:cNvPr id="7" name="6 Imagen" descr="02 001.jpg"/>
          <p:cNvPicPr>
            <a:picLocks noChangeAspect="1"/>
          </p:cNvPicPr>
          <p:nvPr/>
        </p:nvPicPr>
        <p:blipFill>
          <a:blip r:embed="rId3" cstate="print"/>
          <a:srcRect/>
          <a:stretch>
            <a:fillRect/>
          </a:stretch>
        </p:blipFill>
        <p:spPr>
          <a:xfrm>
            <a:off x="928662" y="4214818"/>
            <a:ext cx="1627358" cy="1065276"/>
          </a:xfrm>
          <a:prstGeom prst="rect">
            <a:avLst/>
          </a:prstGeom>
        </p:spPr>
      </p:pic>
      <p:pic>
        <p:nvPicPr>
          <p:cNvPr id="9" name="8 Imagen" descr="02 001.jpg"/>
          <p:cNvPicPr>
            <a:picLocks noChangeAspect="1"/>
          </p:cNvPicPr>
          <p:nvPr/>
        </p:nvPicPr>
        <p:blipFill>
          <a:blip r:embed="rId4" cstate="print"/>
          <a:srcRect/>
          <a:stretch>
            <a:fillRect/>
          </a:stretch>
        </p:blipFill>
        <p:spPr>
          <a:xfrm>
            <a:off x="936899" y="5500702"/>
            <a:ext cx="1634837" cy="1065276"/>
          </a:xfrm>
          <a:prstGeom prst="rect">
            <a:avLst/>
          </a:prstGeom>
        </p:spPr>
      </p:pic>
      <p:pic>
        <p:nvPicPr>
          <p:cNvPr id="10" name="9 Imagen" descr="02 001.jpg"/>
          <p:cNvPicPr>
            <a:picLocks noChangeAspect="1"/>
          </p:cNvPicPr>
          <p:nvPr/>
        </p:nvPicPr>
        <p:blipFill>
          <a:blip r:embed="rId5" cstate="print"/>
          <a:srcRect/>
          <a:stretch>
            <a:fillRect/>
          </a:stretch>
        </p:blipFill>
        <p:spPr>
          <a:xfrm>
            <a:off x="2786050" y="4857760"/>
            <a:ext cx="1601506" cy="106527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1255928"/>
            <a:ext cx="7786742" cy="1815882"/>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4.5.2.   PARTICIPACION</a:t>
            </a:r>
          </a:p>
          <a:p>
            <a:endParaRPr lang="es-ES" sz="2400" b="1" dirty="0" smtClean="0">
              <a:solidFill>
                <a:schemeClr val="bg1"/>
              </a:solidFill>
              <a:latin typeface="Broadway" pitchFamily="82" charset="0"/>
              <a:cs typeface="Andalus" pitchFamily="2" charset="-78"/>
            </a:endParaRPr>
          </a:p>
          <a:p>
            <a:r>
              <a:rPr lang="es-MX" sz="1600" b="1" dirty="0" smtClean="0">
                <a:solidFill>
                  <a:schemeClr val="bg1">
                    <a:lumMod val="95000"/>
                  </a:schemeClr>
                </a:solidFill>
                <a:latin typeface="Calisto MT" pitchFamily="18" charset="0"/>
              </a:rPr>
              <a:t>La </a:t>
            </a:r>
            <a:r>
              <a:rPr lang="es-MX" sz="1600" b="1" dirty="0" smtClean="0">
                <a:solidFill>
                  <a:schemeClr val="bg1">
                    <a:lumMod val="95000"/>
                  </a:schemeClr>
                </a:solidFill>
                <a:latin typeface="Calisto MT" pitchFamily="18" charset="0"/>
                <a:cs typeface="Andalus" pitchFamily="2" charset="-78"/>
              </a:rPr>
              <a:t>participación es un conjunto de técnicas ideadas para garantizar que los hábitats humanos satisfagan las necesidades de sus habitantes, esa participación se da desde el momento en que se busca la información sobre la percepción de los problemas y necesidades a solventar, hasta el momento de la aprobación de los proyectos.</a:t>
            </a:r>
            <a:endParaRPr lang="es-ES" sz="1600" dirty="0" smtClean="0">
              <a:solidFill>
                <a:schemeClr val="bg1">
                  <a:lumMod val="95000"/>
                </a:schemeClr>
              </a:solidFill>
              <a:latin typeface="Calisto MT" pitchFamily="18" charset="0"/>
              <a:cs typeface="Andalus" pitchFamily="2" charset="-78"/>
            </a:endParaRP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857232"/>
            <a:ext cx="8001056" cy="1077218"/>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4.5.2.   PARTICIPACION</a:t>
            </a:r>
          </a:p>
          <a:p>
            <a:endParaRPr lang="es-ES" sz="2400" b="1" dirty="0" smtClean="0">
              <a:solidFill>
                <a:schemeClr val="bg1"/>
              </a:solidFill>
              <a:latin typeface="Broadway" pitchFamily="82" charset="0"/>
              <a:cs typeface="Andalus" pitchFamily="2" charset="-78"/>
            </a:endParaRPr>
          </a:p>
          <a:p>
            <a:r>
              <a:rPr lang="es-MX" sz="1600" b="1" dirty="0" smtClean="0">
                <a:solidFill>
                  <a:schemeClr val="bg1">
                    <a:lumMod val="95000"/>
                  </a:schemeClr>
                </a:solidFill>
                <a:latin typeface="Calisto MT" pitchFamily="18" charset="0"/>
              </a:rPr>
              <a:t>URBANIZACIÓN ECOLÓGICA GEROLGSÄCKER</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pic>
        <p:nvPicPr>
          <p:cNvPr id="5" name="4 Imagen" descr="03 001.jpg"/>
          <p:cNvPicPr>
            <a:picLocks noChangeAspect="1"/>
          </p:cNvPicPr>
          <p:nvPr/>
        </p:nvPicPr>
        <p:blipFill>
          <a:blip r:embed="rId2" cstate="print"/>
          <a:srcRect/>
          <a:stretch>
            <a:fillRect/>
          </a:stretch>
        </p:blipFill>
        <p:spPr>
          <a:xfrm>
            <a:off x="1071538" y="4071942"/>
            <a:ext cx="2643206" cy="2306716"/>
          </a:xfrm>
          <a:prstGeom prst="rect">
            <a:avLst/>
          </a:prstGeom>
        </p:spPr>
      </p:pic>
      <p:pic>
        <p:nvPicPr>
          <p:cNvPr id="7" name="6 Imagen" descr="03 001.jpg"/>
          <p:cNvPicPr>
            <a:picLocks noChangeAspect="1"/>
          </p:cNvPicPr>
          <p:nvPr/>
        </p:nvPicPr>
        <p:blipFill>
          <a:blip r:embed="rId3" cstate="print"/>
          <a:srcRect/>
          <a:stretch>
            <a:fillRect/>
          </a:stretch>
        </p:blipFill>
        <p:spPr>
          <a:xfrm>
            <a:off x="6072198" y="785794"/>
            <a:ext cx="2485097" cy="3643338"/>
          </a:xfrm>
          <a:prstGeom prst="rect">
            <a:avLst/>
          </a:prstGeom>
        </p:spPr>
      </p:pic>
      <p:sp>
        <p:nvSpPr>
          <p:cNvPr id="9" name="8 CuadroTexto"/>
          <p:cNvSpPr txBox="1"/>
          <p:nvPr/>
        </p:nvSpPr>
        <p:spPr>
          <a:xfrm>
            <a:off x="785786" y="2000240"/>
            <a:ext cx="5143536" cy="1815882"/>
          </a:xfrm>
          <a:prstGeom prst="rect">
            <a:avLst/>
          </a:prstGeom>
          <a:noFill/>
        </p:spPr>
        <p:txBody>
          <a:bodyPr wrap="square" rtlCol="0">
            <a:spAutoFit/>
          </a:bodyPr>
          <a:lstStyle/>
          <a:p>
            <a:r>
              <a:rPr lang="es-MX" sz="1600" dirty="0" smtClean="0">
                <a:solidFill>
                  <a:schemeClr val="bg1">
                    <a:lumMod val="95000"/>
                  </a:schemeClr>
                </a:solidFill>
                <a:latin typeface="Calisto MT" pitchFamily="18" charset="0"/>
                <a:cs typeface="Andalus" pitchFamily="2" charset="-78"/>
              </a:rPr>
              <a:t>La urbanización se construye a partir de la iniciativa de sus habitantes y el deseo de construir una urbanización ecológica, la comunidad se convirtió en un solo usuerio.las unidades residenciales cuentan con invernaderos anexos, se utilizan materiales que ayuden a conservar el calor, y elementos como paneles solares y recolectores de aguas lluvias para riego y baños.</a:t>
            </a:r>
            <a:endParaRPr lang="es-ES" sz="1600" dirty="0" smtClean="0">
              <a:solidFill>
                <a:schemeClr val="bg1">
                  <a:lumMod val="95000"/>
                </a:schemeClr>
              </a:solidFill>
              <a:latin typeface="Calisto MT" pitchFamily="18" charset="0"/>
              <a:cs typeface="Andalus" pitchFamily="2" charset="-78"/>
            </a:endParaRPr>
          </a:p>
        </p:txBody>
      </p:sp>
      <p:pic>
        <p:nvPicPr>
          <p:cNvPr id="6" name="5 Imagen" descr="04 001.jpg"/>
          <p:cNvPicPr>
            <a:picLocks noChangeAspect="1"/>
          </p:cNvPicPr>
          <p:nvPr/>
        </p:nvPicPr>
        <p:blipFill>
          <a:blip r:embed="rId4" cstate="print">
            <a:clrChange>
              <a:clrFrom>
                <a:srgbClr val="FBFBFB"/>
              </a:clrFrom>
              <a:clrTo>
                <a:srgbClr val="FBFBFB">
                  <a:alpha val="0"/>
                </a:srgbClr>
              </a:clrTo>
            </a:clrChange>
            <a:duotone>
              <a:schemeClr val="bg2">
                <a:shade val="45000"/>
                <a:satMod val="135000"/>
              </a:schemeClr>
              <a:prstClr val="white"/>
            </a:duotone>
            <a:lum bright="40000"/>
          </a:blip>
          <a:stretch>
            <a:fillRect/>
          </a:stretch>
        </p:blipFill>
        <p:spPr>
          <a:xfrm>
            <a:off x="4786314" y="4105192"/>
            <a:ext cx="4089276" cy="240896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1255928"/>
            <a:ext cx="7786742" cy="2062103"/>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4.5.3.   COMUNIDAD </a:t>
            </a:r>
          </a:p>
          <a:p>
            <a:endParaRPr lang="es-ES" sz="2400" b="1" dirty="0" smtClean="0">
              <a:solidFill>
                <a:schemeClr val="bg1"/>
              </a:solidFill>
              <a:latin typeface="Broadway" pitchFamily="82" charset="0"/>
              <a:cs typeface="Andalus" pitchFamily="2" charset="-78"/>
            </a:endParaRPr>
          </a:p>
          <a:p>
            <a:r>
              <a:rPr lang="es-MX" sz="1600" dirty="0" smtClean="0">
                <a:solidFill>
                  <a:schemeClr val="bg1">
                    <a:lumMod val="95000"/>
                  </a:schemeClr>
                </a:solidFill>
                <a:latin typeface="Calisto MT" pitchFamily="18" charset="0"/>
              </a:rPr>
              <a:t>Los lazos sociales son probablemente el bien mas valioso que tienen las sociedades humanas, y sin duda, son cruciales para nuestra supervivencia como especie. Sin embargo, muchos asentamientos humanos, aunque hayan sido diseñados, construidos y habitados por seres humanos, no consiguen proporcionar un entorno adecuado para la interacción social y la vida comunitaria. </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857232"/>
            <a:ext cx="8001056" cy="1077218"/>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4.5.3.   COMUNIDAD</a:t>
            </a:r>
          </a:p>
          <a:p>
            <a:endParaRPr lang="es-ES" sz="2400" b="1" dirty="0" smtClean="0">
              <a:solidFill>
                <a:schemeClr val="bg1"/>
              </a:solidFill>
              <a:latin typeface="Broadway" pitchFamily="82" charset="0"/>
              <a:cs typeface="Andalus" pitchFamily="2" charset="-78"/>
            </a:endParaRPr>
          </a:p>
          <a:p>
            <a:r>
              <a:rPr lang="es-MX" sz="1600" b="1" dirty="0" smtClean="0">
                <a:solidFill>
                  <a:schemeClr val="bg1">
                    <a:lumMod val="95000"/>
                  </a:schemeClr>
                </a:solidFill>
                <a:latin typeface="Calisto MT" pitchFamily="18" charset="0"/>
              </a:rPr>
              <a:t>NUEVA CIUDAD DE PLAYA VISTA</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5" name="4 CuadroTexto"/>
          <p:cNvSpPr txBox="1"/>
          <p:nvPr/>
        </p:nvSpPr>
        <p:spPr>
          <a:xfrm>
            <a:off x="785786" y="2000240"/>
            <a:ext cx="3571900" cy="2062103"/>
          </a:xfrm>
          <a:prstGeom prst="rect">
            <a:avLst/>
          </a:prstGeom>
          <a:noFill/>
        </p:spPr>
        <p:txBody>
          <a:bodyPr wrap="square" rtlCol="0">
            <a:spAutoFit/>
          </a:bodyPr>
          <a:lstStyle/>
          <a:p>
            <a:r>
              <a:rPr lang="es-MX" sz="1600" dirty="0" smtClean="0">
                <a:solidFill>
                  <a:schemeClr val="bg1">
                    <a:lumMod val="95000"/>
                  </a:schemeClr>
                </a:solidFill>
                <a:latin typeface="Calisto MT" pitchFamily="18" charset="0"/>
                <a:cs typeface="Andalus" pitchFamily="2" charset="-78"/>
              </a:rPr>
              <a:t>Esta urbanización se concibe bajo tres conceptos primordiales: urbanización de uso mixto, predomino de lo peatonal y un alto grado de sensibilidad ecológica. El proyecto cuenta con una gran variedad de usos y todos estas interconectados a través d e senderos peatonales. </a:t>
            </a:r>
            <a:endParaRPr lang="es-ES" sz="1600" dirty="0" smtClean="0">
              <a:solidFill>
                <a:schemeClr val="bg1">
                  <a:lumMod val="95000"/>
                </a:schemeClr>
              </a:solidFill>
              <a:latin typeface="Calisto MT" pitchFamily="18" charset="0"/>
              <a:cs typeface="Andalus" pitchFamily="2" charset="-78"/>
            </a:endParaRPr>
          </a:p>
        </p:txBody>
      </p:sp>
      <p:pic>
        <p:nvPicPr>
          <p:cNvPr id="6" name="5 Imagen" descr="05 001.jpg"/>
          <p:cNvPicPr>
            <a:picLocks noChangeAspect="1"/>
          </p:cNvPicPr>
          <p:nvPr/>
        </p:nvPicPr>
        <p:blipFill>
          <a:blip r:embed="rId2" cstate="print"/>
          <a:srcRect/>
          <a:stretch>
            <a:fillRect/>
          </a:stretch>
        </p:blipFill>
        <p:spPr>
          <a:xfrm>
            <a:off x="857224" y="5643578"/>
            <a:ext cx="1857388" cy="1000108"/>
          </a:xfrm>
          <a:prstGeom prst="rect">
            <a:avLst/>
          </a:prstGeom>
        </p:spPr>
      </p:pic>
      <p:pic>
        <p:nvPicPr>
          <p:cNvPr id="7" name="6 Imagen" descr="05 001.jpg"/>
          <p:cNvPicPr>
            <a:picLocks noChangeAspect="1"/>
          </p:cNvPicPr>
          <p:nvPr/>
        </p:nvPicPr>
        <p:blipFill>
          <a:blip r:embed="rId3" cstate="print"/>
          <a:srcRect/>
          <a:stretch>
            <a:fillRect/>
          </a:stretch>
        </p:blipFill>
        <p:spPr>
          <a:xfrm>
            <a:off x="4572000" y="1652598"/>
            <a:ext cx="3818123" cy="2490782"/>
          </a:xfrm>
          <a:prstGeom prst="rect">
            <a:avLst/>
          </a:prstGeom>
        </p:spPr>
      </p:pic>
      <p:pic>
        <p:nvPicPr>
          <p:cNvPr id="9" name="8 Imagen" descr="05 001.jpg"/>
          <p:cNvPicPr>
            <a:picLocks noChangeAspect="1"/>
          </p:cNvPicPr>
          <p:nvPr/>
        </p:nvPicPr>
        <p:blipFill>
          <a:blip r:embed="rId4" cstate="print"/>
          <a:srcRect/>
          <a:stretch>
            <a:fillRect/>
          </a:stretch>
        </p:blipFill>
        <p:spPr>
          <a:xfrm>
            <a:off x="4572000" y="4429132"/>
            <a:ext cx="3786214" cy="2286016"/>
          </a:xfrm>
          <a:prstGeom prst="rect">
            <a:avLst/>
          </a:prstGeom>
        </p:spPr>
      </p:pic>
      <p:pic>
        <p:nvPicPr>
          <p:cNvPr id="10" name="9 Imagen" descr="05 001.jpg"/>
          <p:cNvPicPr>
            <a:picLocks noChangeAspect="1"/>
          </p:cNvPicPr>
          <p:nvPr/>
        </p:nvPicPr>
        <p:blipFill>
          <a:blip r:embed="rId5" cstate="print"/>
          <a:srcRect/>
          <a:stretch>
            <a:fillRect/>
          </a:stretch>
        </p:blipFill>
        <p:spPr>
          <a:xfrm>
            <a:off x="857224" y="4357694"/>
            <a:ext cx="2298878" cy="100963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857232"/>
            <a:ext cx="8001056" cy="1077218"/>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4.5.4.   OTROS REFERENTES</a:t>
            </a:r>
          </a:p>
          <a:p>
            <a:endParaRPr lang="es-ES" sz="2400" b="1" dirty="0" smtClean="0">
              <a:solidFill>
                <a:schemeClr val="bg1">
                  <a:lumMod val="95000"/>
                </a:schemeClr>
              </a:solidFill>
              <a:latin typeface="Broadway" pitchFamily="82" charset="0"/>
              <a:cs typeface="Andalus" pitchFamily="2" charset="-78"/>
            </a:endParaRPr>
          </a:p>
          <a:p>
            <a:r>
              <a:rPr lang="es-MX" sz="1600" b="1" dirty="0" smtClean="0">
                <a:solidFill>
                  <a:schemeClr val="bg1">
                    <a:lumMod val="95000"/>
                  </a:schemeClr>
                </a:solidFill>
                <a:latin typeface="Calisto MT" pitchFamily="18" charset="0"/>
              </a:rPr>
              <a:t>CIUDAD MASDAR</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pic>
        <p:nvPicPr>
          <p:cNvPr id="5" name="4 Imagen" descr="http://static.consumer.es/www/imgs/2008/02/ciudadmasdar1.jpg"/>
          <p:cNvPicPr/>
          <p:nvPr/>
        </p:nvPicPr>
        <p:blipFill>
          <a:blip r:embed="rId2" cstate="print"/>
          <a:srcRect/>
          <a:stretch>
            <a:fillRect/>
          </a:stretch>
        </p:blipFill>
        <p:spPr bwMode="auto">
          <a:xfrm>
            <a:off x="928662" y="3357562"/>
            <a:ext cx="3619500" cy="2409825"/>
          </a:xfrm>
          <a:prstGeom prst="rect">
            <a:avLst/>
          </a:prstGeom>
          <a:noFill/>
          <a:ln w="9525">
            <a:noFill/>
            <a:miter lim="800000"/>
            <a:headEnd/>
            <a:tailEnd/>
          </a:ln>
        </p:spPr>
      </p:pic>
      <p:sp>
        <p:nvSpPr>
          <p:cNvPr id="6" name="5 CuadroTexto"/>
          <p:cNvSpPr txBox="1"/>
          <p:nvPr/>
        </p:nvSpPr>
        <p:spPr>
          <a:xfrm>
            <a:off x="785786" y="1857364"/>
            <a:ext cx="7786742" cy="1077218"/>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Se ha pensado para aplacar las duras condiciones climatológicas de la zona: Los edificios, de no más de cinco plantas, se apiñarán en un entramado de calles estrechas y sombreadas y unas torres de viento harán de aire acondicionado natural, recogiendo las corrientes frías del desierto y expulsando de la ciudad el aire caliente. </a:t>
            </a:r>
          </a:p>
        </p:txBody>
      </p:sp>
      <p:sp>
        <p:nvSpPr>
          <p:cNvPr id="7" name="6 CuadroTexto"/>
          <p:cNvSpPr txBox="1"/>
          <p:nvPr/>
        </p:nvSpPr>
        <p:spPr>
          <a:xfrm>
            <a:off x="5143504" y="3510037"/>
            <a:ext cx="3500430" cy="2308324"/>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La ciudad estará libre de dióxido de carbono y de residuos, y se abastecerá únicamente de energías renovables, Los coches tampoco se verán en Masdar, diseñada para un uso peatonal y para el desplazamiento en trenes ligeros accesibles a menos de 200 metros desde cualquier punto de la ciudad.</a:t>
            </a:r>
            <a:endParaRPr lang="es-MX" sz="1600" b="1" dirty="0" smtClean="0">
              <a:solidFill>
                <a:schemeClr val="bg1">
                  <a:lumMod val="95000"/>
                </a:schemeClr>
              </a:solidFill>
              <a:latin typeface="Calisto MT" pitchFamily="18" charset="0"/>
              <a:cs typeface="Andalus"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857232"/>
            <a:ext cx="8001056" cy="461665"/>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4.6.  EL CAMINO HACIA LA SOSTENIBILIDAD</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5715008" y="2167962"/>
            <a:ext cx="2857520" cy="3293209"/>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La sostenibilidad solo será factible si, entre otras cosas, se consigue crear conciencia entre la gente sobre las implicaciones negativas  que tienen ciertos modos de vida.</a:t>
            </a:r>
          </a:p>
          <a:p>
            <a:endParaRPr lang="es-ES" sz="1600" dirty="0" smtClean="0">
              <a:solidFill>
                <a:schemeClr val="bg1">
                  <a:lumMod val="95000"/>
                </a:schemeClr>
              </a:solidFill>
              <a:latin typeface="Calisto MT" pitchFamily="18" charset="0"/>
            </a:endParaRPr>
          </a:p>
          <a:p>
            <a:r>
              <a:rPr lang="es-ES" sz="1600" dirty="0" smtClean="0">
                <a:solidFill>
                  <a:schemeClr val="bg1">
                    <a:lumMod val="95000"/>
                  </a:schemeClr>
                </a:solidFill>
                <a:latin typeface="Calisto MT" pitchFamily="18" charset="0"/>
              </a:rPr>
              <a:t>Los seres humanos, tanto individual como colectivamente, debemos pensar que la salud de la tierra es en realidad una tarea común y compartida. </a:t>
            </a:r>
          </a:p>
        </p:txBody>
      </p:sp>
      <p:pic>
        <p:nvPicPr>
          <p:cNvPr id="9" name="8 Imagen" descr="2.bmp"/>
          <p:cNvPicPr>
            <a:picLocks noChangeAspect="1"/>
          </p:cNvPicPr>
          <p:nvPr/>
        </p:nvPicPr>
        <p:blipFill>
          <a:blip r:embed="rId2"/>
          <a:stretch>
            <a:fillRect/>
          </a:stretch>
        </p:blipFill>
        <p:spPr>
          <a:xfrm>
            <a:off x="359336" y="1785926"/>
            <a:ext cx="5569986" cy="4286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857232"/>
            <a:ext cx="8001056" cy="830997"/>
          </a:xfrm>
          <a:prstGeom prst="rect">
            <a:avLst/>
          </a:prstGeom>
          <a:noFill/>
        </p:spPr>
        <p:txBody>
          <a:bodyPr wrap="square" rtlCol="0">
            <a:spAutoFit/>
          </a:bodyPr>
          <a:lstStyle/>
          <a:p>
            <a:r>
              <a:rPr lang="es-ES" sz="2400" b="1" dirty="0" smtClean="0">
                <a:solidFill>
                  <a:schemeClr val="bg1"/>
                </a:solidFill>
                <a:latin typeface="Broadway" pitchFamily="82" charset="0"/>
                <a:cs typeface="Andalus" pitchFamily="2" charset="-78"/>
              </a:rPr>
              <a:t>4.7.  ¿QUE PODEMOS HACER LOS ARQUITECTOS Y URBANISTAS?</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785786" y="2167962"/>
            <a:ext cx="7786742" cy="1815882"/>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Es necesario decir que la ciudad la hacemos todos y es por tal motivo responsabilidad de cada uno de los ciudadanos, pero los arquitectos y urbanistas así como otros profesionales debemos:</a:t>
            </a:r>
          </a:p>
          <a:p>
            <a:endParaRPr lang="es-ES" sz="1600" dirty="0" smtClean="0">
              <a:solidFill>
                <a:schemeClr val="bg1">
                  <a:lumMod val="95000"/>
                </a:schemeClr>
              </a:solidFill>
              <a:latin typeface="Calisto MT" pitchFamily="18" charset="0"/>
            </a:endParaRPr>
          </a:p>
          <a:p>
            <a:r>
              <a:rPr lang="es-ES" sz="1600" dirty="0" smtClean="0">
                <a:solidFill>
                  <a:schemeClr val="bg1">
                    <a:lumMod val="95000"/>
                  </a:schemeClr>
                </a:solidFill>
                <a:latin typeface="Calisto MT" pitchFamily="18" charset="0"/>
              </a:rPr>
              <a:t>“1.  Ser consientes de la gravedad del problema.</a:t>
            </a:r>
          </a:p>
          <a:p>
            <a:r>
              <a:rPr lang="es-ES" sz="1600" dirty="0" smtClean="0">
                <a:solidFill>
                  <a:schemeClr val="bg1">
                    <a:lumMod val="95000"/>
                  </a:schemeClr>
                </a:solidFill>
                <a:latin typeface="Calisto MT" pitchFamily="18" charset="0"/>
              </a:rPr>
              <a:t>  2. Adquirir los conocimientos necesarios para empezar a cambiar las cosas.</a:t>
            </a:r>
          </a:p>
          <a:p>
            <a:r>
              <a:rPr lang="es-ES" sz="1600" dirty="0" smtClean="0">
                <a:solidFill>
                  <a:schemeClr val="bg1">
                    <a:lumMod val="95000"/>
                  </a:schemeClr>
                </a:solidFill>
                <a:latin typeface="Calisto MT" pitchFamily="18" charset="0"/>
              </a:rPr>
              <a:t>  3. Practicar lo que predicamos como seres humanos individuales…” (Ruano, 2000)</a:t>
            </a:r>
          </a:p>
        </p:txBody>
      </p:sp>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14356"/>
            <a:ext cx="8001056" cy="1077218"/>
          </a:xfrm>
          <a:prstGeom prst="rect">
            <a:avLst/>
          </a:prstGeom>
          <a:noFill/>
        </p:spPr>
        <p:txBody>
          <a:bodyPr wrap="square" rtlCol="0">
            <a:spAutoFit/>
          </a:bodyPr>
          <a:lstStyle/>
          <a:p>
            <a:r>
              <a:rPr lang="es-ES" sz="3200" b="1" dirty="0" smtClean="0">
                <a:solidFill>
                  <a:schemeClr val="bg1"/>
                </a:solidFill>
                <a:latin typeface="Broadway" pitchFamily="82" charset="0"/>
                <a:cs typeface="Andalus" pitchFamily="2" charset="-78"/>
              </a:rPr>
              <a:t>5.  TUMACO, UNA PROPUESTA DE ECOURBANISMO</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500034" y="1785926"/>
            <a:ext cx="8286808" cy="1323439"/>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En la propuesta urbana que se ha planteado para el municipio de Tumaco se busca generar una ciudad en la que sea el medioambiente el eje central de la vida urbana en donde el vehículo pasa a un segundo plano, en donde el medioambiente se convierte en el eje integrador de los diferentes componentes urbanos y una ciudad en la que la que el hombre y su entorno se vean como un solo elemento que forma parte de este planeta.</a:t>
            </a:r>
          </a:p>
        </p:txBody>
      </p:sp>
      <p:pic>
        <p:nvPicPr>
          <p:cNvPr id="1026" name="Picture 2"/>
          <p:cNvPicPr>
            <a:picLocks noChangeAspect="1" noChangeArrowheads="1"/>
          </p:cNvPicPr>
          <p:nvPr/>
        </p:nvPicPr>
        <p:blipFill>
          <a:blip r:embed="rId2"/>
          <a:srcRect/>
          <a:stretch>
            <a:fillRect/>
          </a:stretch>
        </p:blipFill>
        <p:spPr bwMode="auto">
          <a:xfrm>
            <a:off x="214282" y="3143248"/>
            <a:ext cx="8715404" cy="3462428"/>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500694" y="3500438"/>
            <a:ext cx="3286148" cy="2585323"/>
          </a:xfrm>
          <a:prstGeom prst="rect">
            <a:avLst/>
          </a:prstGeom>
          <a:noFill/>
        </p:spPr>
        <p:txBody>
          <a:bodyPr wrap="square" rtlCol="0">
            <a:spAutoFit/>
          </a:bodyPr>
          <a:lstStyle/>
          <a:p>
            <a:r>
              <a:rPr lang="es-ES" b="1" i="1" dirty="0">
                <a:solidFill>
                  <a:schemeClr val="bg1"/>
                </a:solidFill>
                <a:latin typeface="Calisto MT" pitchFamily="18" charset="0"/>
                <a:cs typeface="Andalus" pitchFamily="2" charset="-78"/>
              </a:rPr>
              <a:t> </a:t>
            </a:r>
            <a:endParaRPr lang="es-ES" i="1" dirty="0">
              <a:solidFill>
                <a:schemeClr val="bg1"/>
              </a:solidFill>
              <a:latin typeface="Calisto MT" pitchFamily="18" charset="0"/>
              <a:cs typeface="Andalus" pitchFamily="2" charset="-78"/>
            </a:endParaRPr>
          </a:p>
          <a:p>
            <a:r>
              <a:rPr lang="es-ES" b="1" i="1" dirty="0" smtClean="0">
                <a:solidFill>
                  <a:schemeClr val="bg1"/>
                </a:solidFill>
                <a:latin typeface="Calisto MT" pitchFamily="18" charset="0"/>
              </a:rPr>
              <a:t>“El Ecourbanismo define el desarrollo de comunidades humanas multidimensionales sostenibles en el seno de entornos edificados armónicos y equilibrados…”</a:t>
            </a:r>
          </a:p>
          <a:p>
            <a:pPr lvl="0"/>
            <a:endParaRPr lang="es-ES" i="1" dirty="0" smtClean="0">
              <a:solidFill>
                <a:schemeClr val="bg1"/>
              </a:solidFill>
              <a:latin typeface="Calisto MT" pitchFamily="18" charset="0"/>
              <a:cs typeface="Andalus" pitchFamily="2" charset="-78"/>
            </a:endParaRPr>
          </a:p>
          <a:p>
            <a:pPr lvl="0" algn="r"/>
            <a:r>
              <a:rPr lang="es-ES" b="1" i="1" dirty="0" smtClean="0">
                <a:solidFill>
                  <a:schemeClr val="bg1"/>
                </a:solidFill>
                <a:latin typeface="Calisto MT" pitchFamily="18" charset="0"/>
                <a:cs typeface="Andalus" pitchFamily="2" charset="-78"/>
              </a:rPr>
              <a:t>Miguel Ruano</a:t>
            </a:r>
            <a:endParaRPr lang="es-ES" b="1" i="1" dirty="0">
              <a:solidFill>
                <a:schemeClr val="bg1"/>
              </a:solidFill>
              <a:latin typeface="Calisto MT" pitchFamily="18" charset="0"/>
              <a:cs typeface="Andalus" pitchFamily="2" charset="-78"/>
            </a:endParaRPr>
          </a:p>
        </p:txBody>
      </p:sp>
    </p:spTree>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14356"/>
            <a:ext cx="8001056" cy="1077218"/>
          </a:xfrm>
          <a:prstGeom prst="rect">
            <a:avLst/>
          </a:prstGeom>
          <a:noFill/>
        </p:spPr>
        <p:txBody>
          <a:bodyPr wrap="square" rtlCol="0">
            <a:spAutoFit/>
          </a:bodyPr>
          <a:lstStyle/>
          <a:p>
            <a:r>
              <a:rPr lang="es-ES" sz="3200" b="1" dirty="0" smtClean="0">
                <a:solidFill>
                  <a:schemeClr val="bg1"/>
                </a:solidFill>
                <a:latin typeface="Broadway" pitchFamily="82" charset="0"/>
                <a:cs typeface="Andalus" pitchFamily="2" charset="-78"/>
              </a:rPr>
              <a:t>5.  TUMACO, UNA PROPUESTA DE ECOURBANISMO</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500034" y="1785926"/>
            <a:ext cx="3000396" cy="3293209"/>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El medioambiente se convierte en el eje y pilar de la propuesta urbana en todas sus escalas, esto se puede evidenciar en elementos de gran importancia como el eje de integración ambiental y conexión intermodal, el cual sirve de borde urbano y de interrelación entre equipamientos de gran importancia como el terminal intermodal, la estación ferroviaria y el centro cultural.</a:t>
            </a:r>
          </a:p>
        </p:txBody>
      </p:sp>
      <p:pic>
        <p:nvPicPr>
          <p:cNvPr id="1026" name="Picture 2"/>
          <p:cNvPicPr>
            <a:picLocks noChangeAspect="1" noChangeArrowheads="1"/>
          </p:cNvPicPr>
          <p:nvPr/>
        </p:nvPicPr>
        <p:blipFill>
          <a:blip r:embed="rId2"/>
          <a:srcRect l="1389" t="84722" r="2083"/>
          <a:stretch>
            <a:fillRect/>
          </a:stretch>
        </p:blipFill>
        <p:spPr bwMode="auto">
          <a:xfrm>
            <a:off x="142844" y="5643578"/>
            <a:ext cx="8858280" cy="928694"/>
          </a:xfrm>
          <a:prstGeom prst="rect">
            <a:avLst/>
          </a:prstGeom>
          <a:noFill/>
          <a:ln w="9525">
            <a:noFill/>
            <a:miter lim="800000"/>
            <a:headEnd/>
            <a:tailEnd/>
          </a:ln>
          <a:effectLst/>
        </p:spPr>
      </p:pic>
      <p:pic>
        <p:nvPicPr>
          <p:cNvPr id="364" name="Picture 2"/>
          <p:cNvPicPr>
            <a:picLocks noChangeAspect="1" noChangeArrowheads="1"/>
          </p:cNvPicPr>
          <p:nvPr/>
        </p:nvPicPr>
        <p:blipFill>
          <a:blip r:embed="rId2"/>
          <a:srcRect l="1389" r="61898" b="51574"/>
          <a:stretch>
            <a:fillRect/>
          </a:stretch>
        </p:blipFill>
        <p:spPr bwMode="auto">
          <a:xfrm>
            <a:off x="4643438" y="1571611"/>
            <a:ext cx="4116087" cy="2714645"/>
          </a:xfrm>
          <a:prstGeom prst="rect">
            <a:avLst/>
          </a:prstGeom>
          <a:noFill/>
          <a:ln w="9525">
            <a:noFill/>
            <a:miter lim="800000"/>
            <a:headEnd/>
            <a:tailEnd/>
          </a:ln>
          <a:effectLst/>
        </p:spPr>
      </p:pic>
      <p:pic>
        <p:nvPicPr>
          <p:cNvPr id="363" name="Picture 2"/>
          <p:cNvPicPr>
            <a:picLocks noChangeAspect="1" noChangeArrowheads="1"/>
          </p:cNvPicPr>
          <p:nvPr/>
        </p:nvPicPr>
        <p:blipFill>
          <a:blip r:embed="rId2"/>
          <a:srcRect l="43657" r="31343" b="68241"/>
          <a:stretch>
            <a:fillRect/>
          </a:stretch>
        </p:blipFill>
        <p:spPr bwMode="auto">
          <a:xfrm>
            <a:off x="3929058" y="3786190"/>
            <a:ext cx="2571768" cy="1633550"/>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14356"/>
            <a:ext cx="8001056" cy="1077218"/>
          </a:xfrm>
          <a:prstGeom prst="rect">
            <a:avLst/>
          </a:prstGeom>
          <a:noFill/>
        </p:spPr>
        <p:txBody>
          <a:bodyPr wrap="square" rtlCol="0">
            <a:spAutoFit/>
          </a:bodyPr>
          <a:lstStyle/>
          <a:p>
            <a:r>
              <a:rPr lang="es-ES" sz="3200" b="1" dirty="0" smtClean="0">
                <a:solidFill>
                  <a:schemeClr val="bg1"/>
                </a:solidFill>
                <a:latin typeface="Broadway" pitchFamily="82" charset="0"/>
                <a:cs typeface="Andalus" pitchFamily="2" charset="-78"/>
              </a:rPr>
              <a:t>5.  TUMACO, UNA PROPUESTA DE ECOURBANISMO</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500034" y="1857364"/>
            <a:ext cx="2214578" cy="3046988"/>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La propuesta para el terminal intermodal de Tumaco, contempla un alto componente ambiental así como también de espacio publico, estos dos elementos se ven reflejados en la propuesta físico espacial y volumétrica del proyecto.</a:t>
            </a:r>
          </a:p>
        </p:txBody>
      </p:sp>
      <p:pic>
        <p:nvPicPr>
          <p:cNvPr id="15" name="14 Imagen" descr="DSC00669.JPG"/>
          <p:cNvPicPr>
            <a:picLocks noChangeAspect="1"/>
          </p:cNvPicPr>
          <p:nvPr/>
        </p:nvPicPr>
        <p:blipFill>
          <a:blip r:embed="rId2"/>
          <a:srcRect l="2299" t="4981"/>
          <a:stretch>
            <a:fillRect/>
          </a:stretch>
        </p:blipFill>
        <p:spPr>
          <a:xfrm>
            <a:off x="2786050" y="1857388"/>
            <a:ext cx="6072198" cy="442913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14356"/>
            <a:ext cx="8001056" cy="1077218"/>
          </a:xfrm>
          <a:prstGeom prst="rect">
            <a:avLst/>
          </a:prstGeom>
          <a:noFill/>
        </p:spPr>
        <p:txBody>
          <a:bodyPr wrap="square" rtlCol="0">
            <a:spAutoFit/>
          </a:bodyPr>
          <a:lstStyle/>
          <a:p>
            <a:r>
              <a:rPr lang="es-ES" sz="3200" b="1" dirty="0" smtClean="0">
                <a:solidFill>
                  <a:schemeClr val="bg1"/>
                </a:solidFill>
                <a:latin typeface="Broadway" pitchFamily="82" charset="0"/>
                <a:cs typeface="Andalus" pitchFamily="2" charset="-78"/>
              </a:rPr>
              <a:t>5.  TUMACO, UNA PROPUESTA DE ECOURBANISMO</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6357950" y="1953648"/>
            <a:ext cx="2286016" cy="2554545"/>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La espacialidad del terminal se rige por el eje de transporte alternativo y el eje de conexión ambiental; así como también por  la inclusión en los espacios internos y externos del proyecto de elementos ambientales.</a:t>
            </a:r>
          </a:p>
        </p:txBody>
      </p:sp>
      <p:pic>
        <p:nvPicPr>
          <p:cNvPr id="16" name="15 Imagen" descr="DSC00674.JPG"/>
          <p:cNvPicPr>
            <a:picLocks noChangeAspect="1"/>
          </p:cNvPicPr>
          <p:nvPr/>
        </p:nvPicPr>
        <p:blipFill>
          <a:blip r:embed="rId2"/>
          <a:stretch>
            <a:fillRect/>
          </a:stretch>
        </p:blipFill>
        <p:spPr>
          <a:xfrm>
            <a:off x="500034" y="1974801"/>
            <a:ext cx="5500726" cy="459747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714356"/>
            <a:ext cx="8001056" cy="584775"/>
          </a:xfrm>
          <a:prstGeom prst="rect">
            <a:avLst/>
          </a:prstGeom>
          <a:noFill/>
        </p:spPr>
        <p:txBody>
          <a:bodyPr wrap="square" rtlCol="0">
            <a:spAutoFit/>
          </a:bodyPr>
          <a:lstStyle/>
          <a:p>
            <a:r>
              <a:rPr lang="es-ES" sz="3200" b="1" dirty="0" smtClean="0">
                <a:solidFill>
                  <a:schemeClr val="bg1"/>
                </a:solidFill>
                <a:latin typeface="Broadway" pitchFamily="82" charset="0"/>
                <a:cs typeface="Andalus" pitchFamily="2" charset="-78"/>
              </a:rPr>
              <a:t>6.  Conclusiones     </a:t>
            </a: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6" name="5 CuadroTexto"/>
          <p:cNvSpPr txBox="1"/>
          <p:nvPr/>
        </p:nvSpPr>
        <p:spPr>
          <a:xfrm>
            <a:off x="500034" y="1785926"/>
            <a:ext cx="8286808" cy="3293209"/>
          </a:xfrm>
          <a:prstGeom prst="rect">
            <a:avLst/>
          </a:prstGeom>
          <a:noFill/>
        </p:spPr>
        <p:txBody>
          <a:bodyPr wrap="square" rtlCol="0">
            <a:spAutoFit/>
          </a:bodyPr>
          <a:lstStyle/>
          <a:p>
            <a:pPr marL="342900" indent="-342900">
              <a:buFont typeface="+mj-lt"/>
              <a:buAutoNum type="arabicPeriod"/>
            </a:pPr>
            <a:r>
              <a:rPr lang="es-ES" sz="1600" dirty="0" smtClean="0">
                <a:solidFill>
                  <a:schemeClr val="bg1">
                    <a:lumMod val="95000"/>
                  </a:schemeClr>
                </a:solidFill>
                <a:latin typeface="Calisto MT" pitchFamily="18" charset="0"/>
              </a:rPr>
              <a:t>El Ecourbanismo mas allá de ser un concepto, debe convertirse en una estrategia y en una herramienta para la proyección de nuestras ciudades, se debería empezar a hacer conciencia y a planificar nuestros ecosistemas artificiales  bajo criterios de sustentabilidad.</a:t>
            </a:r>
          </a:p>
          <a:p>
            <a:pPr marL="342900" indent="-342900">
              <a:buFont typeface="+mj-lt"/>
              <a:buAutoNum type="arabicPeriod"/>
            </a:pPr>
            <a:endParaRPr lang="es-ES" sz="1600" dirty="0" smtClean="0">
              <a:solidFill>
                <a:schemeClr val="bg1">
                  <a:lumMod val="95000"/>
                </a:schemeClr>
              </a:solidFill>
              <a:latin typeface="Calisto MT" pitchFamily="18" charset="0"/>
            </a:endParaRPr>
          </a:p>
          <a:p>
            <a:pPr marL="342900" indent="-342900">
              <a:buFont typeface="+mj-lt"/>
              <a:buAutoNum type="arabicPeriod"/>
            </a:pPr>
            <a:r>
              <a:rPr lang="es-ES" sz="1600" dirty="0" smtClean="0">
                <a:solidFill>
                  <a:schemeClr val="bg1">
                    <a:lumMod val="95000"/>
                  </a:schemeClr>
                </a:solidFill>
                <a:latin typeface="Calisto MT" pitchFamily="18" charset="0"/>
              </a:rPr>
              <a:t>El recorrido por algunos proyectos presentados en el libro al que se ha hecho referencia en este trabajo, muestra que no es tan difícil pensar en nuevas formas de ver la vida en comunidad dentro de un entorno edificado como son las ciudades, el punto es que no se debería pensar en proyectos puntuales de unos cuantos, sino, en verdaderos procesos de cambio y transformación de la vida del hombre en la ciudad y en el mundo.</a:t>
            </a:r>
          </a:p>
          <a:p>
            <a:pPr marL="342900" indent="-342900">
              <a:buFont typeface="+mj-lt"/>
              <a:buAutoNum type="arabicPeriod"/>
            </a:pPr>
            <a:endParaRPr lang="es-ES" sz="1600" dirty="0" smtClean="0">
              <a:solidFill>
                <a:schemeClr val="bg1">
                  <a:lumMod val="95000"/>
                </a:schemeClr>
              </a:solidFill>
              <a:latin typeface="Calisto MT" pitchFamily="18" charset="0"/>
            </a:endParaRPr>
          </a:p>
          <a:p>
            <a:pPr marL="342900" indent="-342900">
              <a:buFont typeface="+mj-lt"/>
              <a:buAutoNum type="arabicPeriod"/>
            </a:pPr>
            <a:r>
              <a:rPr lang="es-ES" sz="1600" dirty="0" smtClean="0">
                <a:solidFill>
                  <a:schemeClr val="bg1">
                    <a:lumMod val="95000"/>
                  </a:schemeClr>
                </a:solidFill>
                <a:latin typeface="Calisto MT" pitchFamily="18" charset="0"/>
              </a:rPr>
              <a:t>Desde nuestras ciudades y desde nuestros municipios que tiene tanto potencial medioambiental, se debería empezar a aplicar un concepto clave como el Ecourbanismo, como una herramienta que ayude a proteger nuestro entorno y nuestra mayor riqueza.</a:t>
            </a:r>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57158" y="2357430"/>
            <a:ext cx="3429024" cy="35719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CuadroTexto"/>
          <p:cNvSpPr txBox="1"/>
          <p:nvPr/>
        </p:nvSpPr>
        <p:spPr>
          <a:xfrm>
            <a:off x="714348" y="785794"/>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7.  BIBLIOGRAFÍA</a:t>
            </a:r>
          </a:p>
        </p:txBody>
      </p:sp>
      <p:sp>
        <p:nvSpPr>
          <p:cNvPr id="11" name="10 Rectángulo"/>
          <p:cNvSpPr/>
          <p:nvPr/>
        </p:nvSpPr>
        <p:spPr>
          <a:xfrm>
            <a:off x="357158" y="1500174"/>
            <a:ext cx="8001056" cy="4801314"/>
          </a:xfrm>
          <a:prstGeom prst="rect">
            <a:avLst/>
          </a:prstGeom>
        </p:spPr>
        <p:txBody>
          <a:bodyPr wrap="square">
            <a:spAutoFit/>
          </a:bodyPr>
          <a:lstStyle/>
          <a:p>
            <a:pPr marL="342900" indent="-342900">
              <a:buFont typeface="+mj-lt"/>
              <a:buAutoNum type="arabicPeriod"/>
            </a:pPr>
            <a:r>
              <a:rPr lang="es-ES" dirty="0" smtClean="0">
                <a:solidFill>
                  <a:schemeClr val="bg1">
                    <a:lumMod val="95000"/>
                  </a:schemeClr>
                </a:solidFill>
              </a:rPr>
              <a:t>Primera cumbre mundial del medio ambiente, realizada en Río de Janeiro en 1.992</a:t>
            </a:r>
          </a:p>
          <a:p>
            <a:pPr marL="342900" indent="-342900">
              <a:buFont typeface="+mj-lt"/>
              <a:buAutoNum type="arabicPeriod"/>
            </a:pPr>
            <a:endParaRPr lang="es-ES" dirty="0" smtClean="0">
              <a:solidFill>
                <a:schemeClr val="bg1">
                  <a:lumMod val="95000"/>
                </a:schemeClr>
              </a:solidFill>
            </a:endParaRPr>
          </a:p>
          <a:p>
            <a:pPr marL="342900" indent="-342900">
              <a:buFont typeface="+mj-lt"/>
              <a:buAutoNum type="arabicPeriod"/>
            </a:pPr>
            <a:r>
              <a:rPr lang="es-ES" dirty="0" smtClean="0">
                <a:solidFill>
                  <a:schemeClr val="bg1"/>
                </a:solidFill>
                <a:hlinkClick r:id="rId2"/>
              </a:rPr>
              <a:t>http:/www.blogger.com/soleri</a:t>
            </a:r>
            <a:endParaRPr lang="es-ES" dirty="0" smtClean="0">
              <a:solidFill>
                <a:schemeClr val="bg1"/>
              </a:solidFill>
            </a:endParaRPr>
          </a:p>
          <a:p>
            <a:pPr marL="342900" indent="-342900">
              <a:buFont typeface="+mj-lt"/>
              <a:buAutoNum type="arabicPeriod"/>
            </a:pPr>
            <a:endParaRPr lang="es-ES" dirty="0" smtClean="0">
              <a:solidFill>
                <a:schemeClr val="bg1">
                  <a:lumMod val="95000"/>
                </a:schemeClr>
              </a:solidFill>
            </a:endParaRPr>
          </a:p>
          <a:p>
            <a:pPr marL="342900" indent="-342900">
              <a:buFont typeface="+mj-lt"/>
              <a:buAutoNum type="arabicPeriod"/>
            </a:pPr>
            <a:r>
              <a:rPr lang="es-ES" b="1" dirty="0" smtClean="0">
                <a:solidFill>
                  <a:schemeClr val="bg1">
                    <a:lumMod val="95000"/>
                  </a:schemeClr>
                </a:solidFill>
              </a:rPr>
              <a:t>ARÉVALO LAZO, Tania (2000). BIOGRAFÍA: Miguel Ruano</a:t>
            </a:r>
            <a:endParaRPr lang="es-ES" dirty="0" smtClean="0">
              <a:solidFill>
                <a:schemeClr val="bg1">
                  <a:lumMod val="95000"/>
                </a:schemeClr>
              </a:solidFill>
            </a:endParaRPr>
          </a:p>
          <a:p>
            <a:pPr marL="342900" indent="-342900">
              <a:buFont typeface="+mj-lt"/>
              <a:buAutoNum type="arabicPeriod"/>
            </a:pPr>
            <a:endParaRPr lang="es-ES" dirty="0" smtClean="0">
              <a:solidFill>
                <a:schemeClr val="bg1">
                  <a:lumMod val="95000"/>
                </a:schemeClr>
              </a:solidFill>
            </a:endParaRPr>
          </a:p>
          <a:p>
            <a:pPr marL="342900" indent="-342900">
              <a:buFont typeface="+mj-lt"/>
              <a:buAutoNum type="arabicPeriod"/>
            </a:pPr>
            <a:r>
              <a:rPr lang="es-ES" dirty="0" smtClean="0">
                <a:solidFill>
                  <a:schemeClr val="bg1">
                    <a:lumMod val="95000"/>
                  </a:schemeClr>
                </a:solidFill>
              </a:rPr>
              <a:t>RUANO, Miguel (2000). Ecourbanismo entornos humanos sostenibles</a:t>
            </a:r>
          </a:p>
          <a:p>
            <a:pPr marL="342900" indent="-342900">
              <a:buFont typeface="+mj-lt"/>
              <a:buAutoNum type="arabicPeriod"/>
            </a:pPr>
            <a:endParaRPr lang="es-ES" dirty="0" smtClean="0">
              <a:solidFill>
                <a:schemeClr val="bg1">
                  <a:lumMod val="95000"/>
                </a:schemeClr>
              </a:solidFill>
            </a:endParaRPr>
          </a:p>
          <a:p>
            <a:pPr marL="342900" indent="-342900">
              <a:buFont typeface="+mj-lt"/>
              <a:buAutoNum type="arabicPeriod"/>
            </a:pPr>
            <a:r>
              <a:rPr lang="es-ES" dirty="0" smtClean="0">
                <a:solidFill>
                  <a:schemeClr val="bg1">
                    <a:lumMod val="95000"/>
                  </a:schemeClr>
                </a:solidFill>
              </a:rPr>
              <a:t>SOLERI, Paolo. Arcologia, Arcosanti</a:t>
            </a:r>
          </a:p>
          <a:p>
            <a:pPr marL="342900" indent="-342900">
              <a:buFont typeface="+mj-lt"/>
              <a:buAutoNum type="arabicPeriod"/>
            </a:pPr>
            <a:endParaRPr lang="es-ES" dirty="0" smtClean="0">
              <a:solidFill>
                <a:schemeClr val="bg1">
                  <a:lumMod val="95000"/>
                </a:schemeClr>
              </a:solidFill>
            </a:endParaRPr>
          </a:p>
          <a:p>
            <a:pPr marL="342900" indent="-342900">
              <a:buFont typeface="+mj-lt"/>
              <a:buAutoNum type="arabicPeriod"/>
            </a:pPr>
            <a:r>
              <a:rPr lang="es-ES" dirty="0" smtClean="0">
                <a:solidFill>
                  <a:schemeClr val="bg1">
                    <a:lumMod val="95000"/>
                  </a:schemeClr>
                </a:solidFill>
              </a:rPr>
              <a:t>Departamento Técnico Administrativo del Medio Ambiente, (DAMA) México.</a:t>
            </a:r>
          </a:p>
          <a:p>
            <a:pPr marL="342900" indent="-342900">
              <a:buFont typeface="+mj-lt"/>
              <a:buAutoNum type="arabicPeriod"/>
            </a:pPr>
            <a:endParaRPr lang="es-ES" dirty="0" smtClean="0">
              <a:solidFill>
                <a:schemeClr val="bg1">
                  <a:lumMod val="95000"/>
                </a:schemeClr>
              </a:solidFill>
            </a:endParaRPr>
          </a:p>
          <a:p>
            <a:pPr marL="342900" indent="-342900">
              <a:buFont typeface="+mj-lt"/>
              <a:buAutoNum type="arabicPeriod"/>
            </a:pPr>
            <a:r>
              <a:rPr lang="es-ES" dirty="0" smtClean="0">
                <a:solidFill>
                  <a:schemeClr val="bg1">
                    <a:lumMod val="95000"/>
                  </a:schemeClr>
                </a:solidFill>
              </a:rPr>
              <a:t>http:/www.fosterandpartners.com </a:t>
            </a:r>
          </a:p>
          <a:p>
            <a:endParaRPr lang="es-ES" dirty="0" smtClean="0">
              <a:solidFill>
                <a:schemeClr val="bg1">
                  <a:lumMod val="95000"/>
                </a:schemeClr>
              </a:solidFill>
            </a:endParaRPr>
          </a:p>
          <a:p>
            <a:endParaRPr lang="es-ES" dirty="0" smtClean="0">
              <a:solidFill>
                <a:schemeClr val="bg1">
                  <a:lumMod val="95000"/>
                </a:schemeClr>
              </a:solidFill>
            </a:endParaRPr>
          </a:p>
          <a:p>
            <a:endParaRPr lang="es-ES" dirty="0">
              <a:solidFill>
                <a:schemeClr val="bg1">
                  <a:lumMod val="95000"/>
                </a:schemeClr>
              </a:solidFill>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7358082" y="6376594"/>
            <a:ext cx="428628" cy="338554"/>
          </a:xfrm>
          <a:prstGeom prst="rect">
            <a:avLst/>
          </a:prstGeom>
          <a:noFill/>
        </p:spPr>
        <p:txBody>
          <a:bodyPr wrap="square" rtlCol="0">
            <a:spAutoFit/>
          </a:bodyPr>
          <a:lstStyle/>
          <a:p>
            <a:r>
              <a:rPr lang="es-ES" sz="1600" dirty="0" smtClean="0">
                <a:solidFill>
                  <a:schemeClr val="bg1">
                    <a:lumMod val="95000"/>
                  </a:schemeClr>
                </a:solidFill>
              </a:rPr>
              <a:t>34</a:t>
            </a:r>
            <a:endParaRPr lang="es-ES" sz="1600" dirty="0">
              <a:solidFill>
                <a:schemeClr val="bg1">
                  <a:lumMod val="95000"/>
                </a:schemeClr>
              </a:solidFill>
            </a:endParaRPr>
          </a:p>
        </p:txBody>
      </p:sp>
      <p:grpSp>
        <p:nvGrpSpPr>
          <p:cNvPr id="37" name="36 Grupo"/>
          <p:cNvGrpSpPr/>
          <p:nvPr/>
        </p:nvGrpSpPr>
        <p:grpSpPr>
          <a:xfrm>
            <a:off x="785786" y="642918"/>
            <a:ext cx="7786742" cy="6000792"/>
            <a:chOff x="785786" y="642918"/>
            <a:chExt cx="7786742" cy="6000792"/>
          </a:xfrm>
        </p:grpSpPr>
        <p:sp>
          <p:nvSpPr>
            <p:cNvPr id="3" name="2 CuadroTexto"/>
            <p:cNvSpPr txBox="1"/>
            <p:nvPr/>
          </p:nvSpPr>
          <p:spPr>
            <a:xfrm>
              <a:off x="785786" y="642918"/>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TABLA DE CONTENIDO</a:t>
              </a:r>
              <a:endParaRPr lang="es-ES" sz="1600" b="1" dirty="0" smtClean="0">
                <a:solidFill>
                  <a:schemeClr val="bg1"/>
                </a:solidFill>
                <a:latin typeface="Andalus" pitchFamily="2" charset="-78"/>
                <a:cs typeface="Andalus" pitchFamily="2" charset="-78"/>
              </a:endParaRPr>
            </a:p>
          </p:txBody>
        </p:sp>
        <p:grpSp>
          <p:nvGrpSpPr>
            <p:cNvPr id="36" name="35 Grupo"/>
            <p:cNvGrpSpPr/>
            <p:nvPr/>
          </p:nvGrpSpPr>
          <p:grpSpPr>
            <a:xfrm>
              <a:off x="1000100" y="1142984"/>
              <a:ext cx="6858048" cy="5500726"/>
              <a:chOff x="1000100" y="1142984"/>
              <a:chExt cx="6858048" cy="5500726"/>
            </a:xfrm>
          </p:grpSpPr>
          <p:grpSp>
            <p:nvGrpSpPr>
              <p:cNvPr id="35" name="34 Grupo"/>
              <p:cNvGrpSpPr/>
              <p:nvPr/>
            </p:nvGrpSpPr>
            <p:grpSpPr>
              <a:xfrm>
                <a:off x="1000100" y="1142984"/>
                <a:ext cx="6715172" cy="5500726"/>
                <a:chOff x="1000100" y="1142984"/>
                <a:chExt cx="6715172" cy="5500726"/>
              </a:xfrm>
            </p:grpSpPr>
            <p:sp>
              <p:nvSpPr>
                <p:cNvPr id="5" name="4 CuadroTexto"/>
                <p:cNvSpPr txBox="1"/>
                <p:nvPr/>
              </p:nvSpPr>
              <p:spPr>
                <a:xfrm>
                  <a:off x="1000100" y="1142984"/>
                  <a:ext cx="6429420" cy="830997"/>
                </a:xfrm>
                <a:prstGeom prst="rect">
                  <a:avLst/>
                </a:prstGeom>
                <a:noFill/>
              </p:spPr>
              <p:txBody>
                <a:bodyPr wrap="square" rtlCol="0">
                  <a:spAutoFit/>
                </a:bodyPr>
                <a:lstStyle/>
                <a:p>
                  <a:pPr marL="342900" indent="-342900">
                    <a:buFont typeface="+mj-lt"/>
                    <a:buAutoNum type="arabicPeriod"/>
                  </a:pPr>
                  <a:r>
                    <a:rPr lang="es-ES" sz="1600" dirty="0" smtClean="0">
                      <a:solidFill>
                        <a:schemeClr val="bg1">
                          <a:lumMod val="95000"/>
                        </a:schemeClr>
                      </a:solidFill>
                    </a:rPr>
                    <a:t>Introducción ………………………………………………………………………………………….</a:t>
                  </a:r>
                </a:p>
                <a:p>
                  <a:pPr marL="342900" indent="-342900">
                    <a:buFont typeface="+mj-lt"/>
                    <a:buAutoNum type="arabicPeriod"/>
                  </a:pPr>
                  <a:r>
                    <a:rPr lang="es-ES" sz="1600" dirty="0" smtClean="0">
                      <a:solidFill>
                        <a:schemeClr val="bg1">
                          <a:lumMod val="95000"/>
                        </a:schemeClr>
                      </a:solidFill>
                    </a:rPr>
                    <a:t>Definiciones de Ecourbanismo……………………………………………………………….</a:t>
                  </a:r>
                </a:p>
                <a:p>
                  <a:pPr marL="342900" indent="-342900">
                    <a:buFont typeface="+mj-lt"/>
                    <a:buAutoNum type="arabicPeriod"/>
                  </a:pPr>
                  <a:r>
                    <a:rPr lang="es-ES" sz="1600" dirty="0" smtClean="0">
                      <a:solidFill>
                        <a:schemeClr val="bg1">
                          <a:lumMod val="95000"/>
                        </a:schemeClr>
                      </a:solidFill>
                    </a:rPr>
                    <a:t>Autores ……………………………………………….…………………………………….………….</a:t>
                  </a:r>
                </a:p>
              </p:txBody>
            </p:sp>
            <p:sp>
              <p:nvSpPr>
                <p:cNvPr id="7" name="6 CuadroTexto"/>
                <p:cNvSpPr txBox="1"/>
                <p:nvPr/>
              </p:nvSpPr>
              <p:spPr>
                <a:xfrm>
                  <a:off x="1142976" y="2812317"/>
                  <a:ext cx="6286544" cy="1323439"/>
                </a:xfrm>
                <a:prstGeom prst="rect">
                  <a:avLst/>
                </a:prstGeom>
                <a:noFill/>
              </p:spPr>
              <p:txBody>
                <a:bodyPr wrap="square" rtlCol="0">
                  <a:spAutoFit/>
                </a:bodyPr>
                <a:lstStyle/>
                <a:p>
                  <a:pPr marL="342900" indent="-342900"/>
                  <a:r>
                    <a:rPr lang="es-ES" sz="1600" dirty="0" smtClean="0">
                      <a:solidFill>
                        <a:schemeClr val="bg1">
                          <a:lumMod val="95000"/>
                        </a:schemeClr>
                      </a:solidFill>
                    </a:rPr>
                    <a:t>4.1.   Antecedentes…………………………………………………………………………...……...</a:t>
                  </a:r>
                </a:p>
                <a:p>
                  <a:pPr marL="342900" indent="-342900"/>
                  <a:r>
                    <a:rPr lang="es-ES" sz="1600" dirty="0" smtClean="0">
                      <a:solidFill>
                        <a:schemeClr val="bg1">
                          <a:lumMod val="95000"/>
                        </a:schemeClr>
                      </a:solidFill>
                    </a:rPr>
                    <a:t>4.2.   Un poco de historia………………………………………………………………………..…</a:t>
                  </a:r>
                </a:p>
                <a:p>
                  <a:pPr marL="342900" indent="-342900"/>
                  <a:r>
                    <a:rPr lang="es-ES" sz="1600" dirty="0" smtClean="0">
                      <a:solidFill>
                        <a:schemeClr val="bg1">
                          <a:lumMod val="95000"/>
                        </a:schemeClr>
                      </a:solidFill>
                    </a:rPr>
                    <a:t>4.3.   El marco para la sostenibilidad………………………………………………………....</a:t>
                  </a:r>
                </a:p>
                <a:p>
                  <a:pPr marL="342900" indent="-342900"/>
                  <a:r>
                    <a:rPr lang="es-ES" sz="1600" dirty="0" smtClean="0">
                      <a:solidFill>
                        <a:schemeClr val="bg1">
                          <a:lumMod val="95000"/>
                        </a:schemeClr>
                      </a:solidFill>
                    </a:rPr>
                    <a:t>4.4.   Pero ¿Qué es la sostenibilidad?.............................................................</a:t>
                  </a:r>
                </a:p>
                <a:p>
                  <a:pPr marL="342900" indent="-342900"/>
                  <a:r>
                    <a:rPr lang="es-ES" sz="1600" dirty="0" smtClean="0">
                      <a:solidFill>
                        <a:schemeClr val="bg1">
                          <a:lumMod val="95000"/>
                        </a:schemeClr>
                      </a:solidFill>
                    </a:rPr>
                    <a:t>4.5.   Ejemplos seleccionados…………………………………………………………………….</a:t>
                  </a:r>
                </a:p>
              </p:txBody>
            </p:sp>
            <p:sp>
              <p:nvSpPr>
                <p:cNvPr id="8" name="7 CuadroTexto"/>
                <p:cNvSpPr txBox="1"/>
                <p:nvPr/>
              </p:nvSpPr>
              <p:spPr>
                <a:xfrm>
                  <a:off x="1428728" y="4175287"/>
                  <a:ext cx="6286544" cy="1077218"/>
                </a:xfrm>
                <a:prstGeom prst="rect">
                  <a:avLst/>
                </a:prstGeom>
                <a:noFill/>
              </p:spPr>
              <p:txBody>
                <a:bodyPr wrap="square" rtlCol="0">
                  <a:spAutoFit/>
                </a:bodyPr>
                <a:lstStyle/>
                <a:p>
                  <a:pPr marL="342900" indent="-342900"/>
                  <a:r>
                    <a:rPr lang="es-ES" sz="1600" dirty="0" smtClean="0">
                      <a:solidFill>
                        <a:schemeClr val="bg1">
                          <a:lumMod val="95000"/>
                        </a:schemeClr>
                      </a:solidFill>
                    </a:rPr>
                    <a:t>4.5.1.   Movilidad………….………………………………………………………………………</a:t>
                  </a:r>
                </a:p>
                <a:p>
                  <a:pPr marL="342900" indent="-342900"/>
                  <a:r>
                    <a:rPr lang="es-ES" sz="1600" dirty="0" smtClean="0">
                      <a:solidFill>
                        <a:schemeClr val="bg1">
                          <a:lumMod val="95000"/>
                        </a:schemeClr>
                      </a:solidFill>
                    </a:rPr>
                    <a:t>4.5.2.   Participación……………………………………………………………………..………</a:t>
                  </a:r>
                </a:p>
                <a:p>
                  <a:pPr marL="342900" indent="-342900"/>
                  <a:r>
                    <a:rPr lang="es-ES" sz="1600" dirty="0" smtClean="0">
                      <a:solidFill>
                        <a:schemeClr val="bg1">
                          <a:lumMod val="95000"/>
                        </a:schemeClr>
                      </a:solidFill>
                    </a:rPr>
                    <a:t>4.5.3.   Comunidad………………………………………………………….……………………</a:t>
                  </a:r>
                </a:p>
                <a:p>
                  <a:pPr marL="342900" indent="-342900"/>
                  <a:r>
                    <a:rPr lang="es-ES" sz="1600" dirty="0" smtClean="0">
                      <a:solidFill>
                        <a:schemeClr val="bg1">
                          <a:lumMod val="95000"/>
                        </a:schemeClr>
                      </a:solidFill>
                    </a:rPr>
                    <a:t>4.5.4.   Otros referentes………………………………………………………………………..   </a:t>
                  </a:r>
                </a:p>
              </p:txBody>
            </p:sp>
            <p:sp>
              <p:nvSpPr>
                <p:cNvPr id="9" name="8 CuadroTexto"/>
                <p:cNvSpPr txBox="1"/>
                <p:nvPr/>
              </p:nvSpPr>
              <p:spPr>
                <a:xfrm>
                  <a:off x="1142976" y="5209302"/>
                  <a:ext cx="6357982" cy="584775"/>
                </a:xfrm>
                <a:prstGeom prst="rect">
                  <a:avLst/>
                </a:prstGeom>
                <a:noFill/>
              </p:spPr>
              <p:txBody>
                <a:bodyPr wrap="square" rtlCol="0">
                  <a:spAutoFit/>
                </a:bodyPr>
                <a:lstStyle/>
                <a:p>
                  <a:pPr marL="342900" indent="-342900"/>
                  <a:r>
                    <a:rPr lang="es-ES" sz="1600" dirty="0" smtClean="0">
                      <a:solidFill>
                        <a:schemeClr val="bg1">
                          <a:lumMod val="95000"/>
                        </a:schemeClr>
                      </a:solidFill>
                    </a:rPr>
                    <a:t>4.6.   El camino hacia la sostenibilidad.……………………………………………...……..</a:t>
                  </a:r>
                </a:p>
                <a:p>
                  <a:pPr marL="342900" indent="-342900"/>
                  <a:r>
                    <a:rPr lang="es-ES" sz="1600" dirty="0" smtClean="0">
                      <a:solidFill>
                        <a:schemeClr val="bg1">
                          <a:lumMod val="95000"/>
                        </a:schemeClr>
                      </a:solidFill>
                    </a:rPr>
                    <a:t>4.7.   ¿Qué podemos hacer los arquitectos y urbanistas?…….……………………</a:t>
                  </a:r>
                </a:p>
              </p:txBody>
            </p:sp>
            <p:sp>
              <p:nvSpPr>
                <p:cNvPr id="10" name="9 CuadroTexto"/>
                <p:cNvSpPr txBox="1"/>
                <p:nvPr/>
              </p:nvSpPr>
              <p:spPr>
                <a:xfrm>
                  <a:off x="1000100" y="5812713"/>
                  <a:ext cx="6500858" cy="830997"/>
                </a:xfrm>
                <a:prstGeom prst="rect">
                  <a:avLst/>
                </a:prstGeom>
                <a:noFill/>
              </p:spPr>
              <p:txBody>
                <a:bodyPr wrap="square" rtlCol="0">
                  <a:spAutoFit/>
                </a:bodyPr>
                <a:lstStyle/>
                <a:p>
                  <a:pPr marL="342900" indent="-342900"/>
                  <a:r>
                    <a:rPr lang="es-ES" sz="1600" dirty="0" smtClean="0">
                      <a:solidFill>
                        <a:schemeClr val="bg1">
                          <a:lumMod val="95000"/>
                        </a:schemeClr>
                      </a:solidFill>
                    </a:rPr>
                    <a:t>5.    Tumaco, una propuesta de Ecourbanismo……………….…………………………….</a:t>
                  </a:r>
                </a:p>
                <a:p>
                  <a:pPr marL="342900" indent="-342900">
                    <a:buAutoNum type="arabicPeriod" startAt="6"/>
                  </a:pPr>
                  <a:r>
                    <a:rPr lang="es-ES" sz="1600" dirty="0" smtClean="0">
                      <a:solidFill>
                        <a:schemeClr val="bg1">
                          <a:lumMod val="95000"/>
                        </a:schemeClr>
                      </a:solidFill>
                    </a:rPr>
                    <a:t>Conclusiones……………………………………………………………………………………….…</a:t>
                  </a:r>
                </a:p>
                <a:p>
                  <a:pPr marL="342900" indent="-342900">
                    <a:buAutoNum type="arabicPeriod" startAt="6"/>
                  </a:pPr>
                  <a:r>
                    <a:rPr lang="es-ES" sz="1600" dirty="0" smtClean="0">
                      <a:solidFill>
                        <a:schemeClr val="bg1">
                          <a:lumMod val="95000"/>
                        </a:schemeClr>
                      </a:solidFill>
                    </a:rPr>
                    <a:t>Bibliografía……………………………………………………………………………………………..  </a:t>
                  </a:r>
                </a:p>
              </p:txBody>
            </p:sp>
            <p:sp>
              <p:nvSpPr>
                <p:cNvPr id="12" name="11 CuadroTexto"/>
                <p:cNvSpPr txBox="1"/>
                <p:nvPr/>
              </p:nvSpPr>
              <p:spPr>
                <a:xfrm>
                  <a:off x="1142976" y="1915531"/>
                  <a:ext cx="6286544" cy="584775"/>
                </a:xfrm>
                <a:prstGeom prst="rect">
                  <a:avLst/>
                </a:prstGeom>
                <a:noFill/>
              </p:spPr>
              <p:txBody>
                <a:bodyPr wrap="square" rtlCol="0">
                  <a:spAutoFit/>
                </a:bodyPr>
                <a:lstStyle/>
                <a:p>
                  <a:pPr marL="342900" indent="-342900"/>
                  <a:r>
                    <a:rPr lang="es-ES" sz="1600" dirty="0" smtClean="0">
                      <a:solidFill>
                        <a:schemeClr val="bg1">
                          <a:lumMod val="95000"/>
                        </a:schemeClr>
                      </a:solidFill>
                    </a:rPr>
                    <a:t>3.1.   Paolo Soleri…………………………………………………………………………...………….</a:t>
                  </a:r>
                </a:p>
                <a:p>
                  <a:pPr marL="342900" indent="-342900"/>
                  <a:r>
                    <a:rPr lang="es-ES" sz="1600" dirty="0" smtClean="0">
                      <a:solidFill>
                        <a:schemeClr val="bg1">
                          <a:lumMod val="95000"/>
                        </a:schemeClr>
                      </a:solidFill>
                    </a:rPr>
                    <a:t>3.2.   Miguel Ruano……………………………………………………………………………………</a:t>
                  </a:r>
                </a:p>
              </p:txBody>
            </p:sp>
            <p:sp>
              <p:nvSpPr>
                <p:cNvPr id="13" name="12 CuadroTexto"/>
                <p:cNvSpPr txBox="1"/>
                <p:nvPr/>
              </p:nvSpPr>
              <p:spPr>
                <a:xfrm>
                  <a:off x="1000100" y="2500306"/>
                  <a:ext cx="6500858" cy="338554"/>
                </a:xfrm>
                <a:prstGeom prst="rect">
                  <a:avLst/>
                </a:prstGeom>
                <a:noFill/>
              </p:spPr>
              <p:txBody>
                <a:bodyPr wrap="square" rtlCol="0">
                  <a:spAutoFit/>
                </a:bodyPr>
                <a:lstStyle/>
                <a:p>
                  <a:pPr marL="342900" indent="-342900"/>
                  <a:r>
                    <a:rPr lang="es-ES" sz="1600" dirty="0" smtClean="0">
                      <a:solidFill>
                        <a:schemeClr val="bg1">
                          <a:lumMod val="95000"/>
                        </a:schemeClr>
                      </a:solidFill>
                    </a:rPr>
                    <a:t>4.     Ecourbanismo, entornos humanos sostenibles…………………………….………..  </a:t>
                  </a:r>
                </a:p>
              </p:txBody>
            </p:sp>
          </p:grpSp>
          <p:grpSp>
            <p:nvGrpSpPr>
              <p:cNvPr id="34" name="33 Grupo"/>
              <p:cNvGrpSpPr/>
              <p:nvPr/>
            </p:nvGrpSpPr>
            <p:grpSpPr>
              <a:xfrm>
                <a:off x="7358082" y="1179928"/>
                <a:ext cx="500066" cy="5230832"/>
                <a:chOff x="7358082" y="1179928"/>
                <a:chExt cx="500066" cy="5230832"/>
              </a:xfrm>
            </p:grpSpPr>
            <p:sp>
              <p:nvSpPr>
                <p:cNvPr id="11" name="10 CuadroTexto"/>
                <p:cNvSpPr txBox="1"/>
                <p:nvPr/>
              </p:nvSpPr>
              <p:spPr>
                <a:xfrm>
                  <a:off x="7429520" y="1179928"/>
                  <a:ext cx="285752" cy="338554"/>
                </a:xfrm>
                <a:prstGeom prst="rect">
                  <a:avLst/>
                </a:prstGeom>
                <a:noFill/>
              </p:spPr>
              <p:txBody>
                <a:bodyPr wrap="square" rtlCol="0">
                  <a:spAutoFit/>
                </a:bodyPr>
                <a:lstStyle/>
                <a:p>
                  <a:r>
                    <a:rPr lang="es-ES" sz="1600" dirty="0" smtClean="0">
                      <a:solidFill>
                        <a:schemeClr val="bg1">
                          <a:lumMod val="95000"/>
                        </a:schemeClr>
                      </a:solidFill>
                    </a:rPr>
                    <a:t>5</a:t>
                  </a:r>
                  <a:endParaRPr lang="es-ES" sz="1600" dirty="0">
                    <a:solidFill>
                      <a:schemeClr val="bg1">
                        <a:lumMod val="95000"/>
                      </a:schemeClr>
                    </a:solidFill>
                  </a:endParaRPr>
                </a:p>
              </p:txBody>
            </p:sp>
            <p:sp>
              <p:nvSpPr>
                <p:cNvPr id="14" name="13 CuadroTexto"/>
                <p:cNvSpPr txBox="1"/>
                <p:nvPr/>
              </p:nvSpPr>
              <p:spPr>
                <a:xfrm>
                  <a:off x="7429520" y="1428736"/>
                  <a:ext cx="285752" cy="338554"/>
                </a:xfrm>
                <a:prstGeom prst="rect">
                  <a:avLst/>
                </a:prstGeom>
                <a:noFill/>
              </p:spPr>
              <p:txBody>
                <a:bodyPr wrap="square" rtlCol="0">
                  <a:spAutoFit/>
                </a:bodyPr>
                <a:lstStyle/>
                <a:p>
                  <a:r>
                    <a:rPr lang="es-ES" sz="1600" dirty="0" smtClean="0">
                      <a:solidFill>
                        <a:schemeClr val="bg1">
                          <a:lumMod val="95000"/>
                        </a:schemeClr>
                      </a:solidFill>
                    </a:rPr>
                    <a:t>6</a:t>
                  </a:r>
                  <a:endParaRPr lang="es-ES" sz="1600" dirty="0">
                    <a:solidFill>
                      <a:schemeClr val="bg1">
                        <a:lumMod val="95000"/>
                      </a:schemeClr>
                    </a:solidFill>
                  </a:endParaRPr>
                </a:p>
              </p:txBody>
            </p:sp>
            <p:sp>
              <p:nvSpPr>
                <p:cNvPr id="15" name="14 CuadroTexto"/>
                <p:cNvSpPr txBox="1"/>
                <p:nvPr/>
              </p:nvSpPr>
              <p:spPr>
                <a:xfrm>
                  <a:off x="7429520" y="1687500"/>
                  <a:ext cx="285752" cy="338554"/>
                </a:xfrm>
                <a:prstGeom prst="rect">
                  <a:avLst/>
                </a:prstGeom>
                <a:noFill/>
              </p:spPr>
              <p:txBody>
                <a:bodyPr wrap="square" rtlCol="0">
                  <a:spAutoFit/>
                </a:bodyPr>
                <a:lstStyle/>
                <a:p>
                  <a:r>
                    <a:rPr lang="es-ES" sz="1600" dirty="0" smtClean="0">
                      <a:solidFill>
                        <a:schemeClr val="bg1">
                          <a:lumMod val="95000"/>
                        </a:schemeClr>
                      </a:solidFill>
                    </a:rPr>
                    <a:t>9</a:t>
                  </a:r>
                  <a:endParaRPr lang="es-ES" sz="1600" dirty="0">
                    <a:solidFill>
                      <a:schemeClr val="bg1">
                        <a:lumMod val="95000"/>
                      </a:schemeClr>
                    </a:solidFill>
                  </a:endParaRPr>
                </a:p>
              </p:txBody>
            </p:sp>
            <p:sp>
              <p:nvSpPr>
                <p:cNvPr id="16" name="15 CuadroTexto"/>
                <p:cNvSpPr txBox="1"/>
                <p:nvPr/>
              </p:nvSpPr>
              <p:spPr>
                <a:xfrm>
                  <a:off x="7429520" y="1960138"/>
                  <a:ext cx="285752" cy="338554"/>
                </a:xfrm>
                <a:prstGeom prst="rect">
                  <a:avLst/>
                </a:prstGeom>
                <a:noFill/>
              </p:spPr>
              <p:txBody>
                <a:bodyPr wrap="square" rtlCol="0">
                  <a:spAutoFit/>
                </a:bodyPr>
                <a:lstStyle/>
                <a:p>
                  <a:r>
                    <a:rPr lang="es-ES" sz="1600" dirty="0" smtClean="0">
                      <a:solidFill>
                        <a:schemeClr val="bg1">
                          <a:lumMod val="95000"/>
                        </a:schemeClr>
                      </a:solidFill>
                    </a:rPr>
                    <a:t>9</a:t>
                  </a:r>
                  <a:endParaRPr lang="es-ES" sz="1600" dirty="0">
                    <a:solidFill>
                      <a:schemeClr val="bg1">
                        <a:lumMod val="95000"/>
                      </a:schemeClr>
                    </a:solidFill>
                  </a:endParaRPr>
                </a:p>
              </p:txBody>
            </p:sp>
            <p:sp>
              <p:nvSpPr>
                <p:cNvPr id="17" name="16 CuadroTexto"/>
                <p:cNvSpPr txBox="1"/>
                <p:nvPr/>
              </p:nvSpPr>
              <p:spPr>
                <a:xfrm>
                  <a:off x="7358082" y="2233190"/>
                  <a:ext cx="428628" cy="338554"/>
                </a:xfrm>
                <a:prstGeom prst="rect">
                  <a:avLst/>
                </a:prstGeom>
                <a:noFill/>
              </p:spPr>
              <p:txBody>
                <a:bodyPr wrap="square" rtlCol="0">
                  <a:spAutoFit/>
                </a:bodyPr>
                <a:lstStyle/>
                <a:p>
                  <a:r>
                    <a:rPr lang="es-ES" sz="1600" dirty="0" smtClean="0">
                      <a:solidFill>
                        <a:schemeClr val="bg1">
                          <a:lumMod val="95000"/>
                        </a:schemeClr>
                      </a:solidFill>
                    </a:rPr>
                    <a:t>10</a:t>
                  </a:r>
                  <a:endParaRPr lang="es-ES" sz="1600" dirty="0">
                    <a:solidFill>
                      <a:schemeClr val="bg1">
                        <a:lumMod val="95000"/>
                      </a:schemeClr>
                    </a:solidFill>
                  </a:endParaRPr>
                </a:p>
              </p:txBody>
            </p:sp>
            <p:sp>
              <p:nvSpPr>
                <p:cNvPr id="19" name="18 CuadroTexto"/>
                <p:cNvSpPr txBox="1"/>
                <p:nvPr/>
              </p:nvSpPr>
              <p:spPr>
                <a:xfrm>
                  <a:off x="7358082" y="2857496"/>
                  <a:ext cx="428628" cy="338554"/>
                </a:xfrm>
                <a:prstGeom prst="rect">
                  <a:avLst/>
                </a:prstGeom>
                <a:noFill/>
              </p:spPr>
              <p:txBody>
                <a:bodyPr wrap="square" rtlCol="0">
                  <a:spAutoFit/>
                </a:bodyPr>
                <a:lstStyle/>
                <a:p>
                  <a:r>
                    <a:rPr lang="es-ES" sz="1600" dirty="0" smtClean="0">
                      <a:solidFill>
                        <a:schemeClr val="bg1">
                          <a:lumMod val="95000"/>
                        </a:schemeClr>
                      </a:solidFill>
                    </a:rPr>
                    <a:t>12</a:t>
                  </a:r>
                  <a:endParaRPr lang="es-ES" sz="1600" dirty="0">
                    <a:solidFill>
                      <a:schemeClr val="bg1">
                        <a:lumMod val="95000"/>
                      </a:schemeClr>
                    </a:solidFill>
                  </a:endParaRPr>
                </a:p>
              </p:txBody>
            </p:sp>
            <p:sp>
              <p:nvSpPr>
                <p:cNvPr id="20" name="19 CuadroTexto"/>
                <p:cNvSpPr txBox="1"/>
                <p:nvPr/>
              </p:nvSpPr>
              <p:spPr>
                <a:xfrm>
                  <a:off x="7358082" y="3071810"/>
                  <a:ext cx="428628" cy="338554"/>
                </a:xfrm>
                <a:prstGeom prst="rect">
                  <a:avLst/>
                </a:prstGeom>
                <a:noFill/>
              </p:spPr>
              <p:txBody>
                <a:bodyPr wrap="square" rtlCol="0">
                  <a:spAutoFit/>
                </a:bodyPr>
                <a:lstStyle/>
                <a:p>
                  <a:r>
                    <a:rPr lang="es-ES" sz="1600" dirty="0" smtClean="0">
                      <a:solidFill>
                        <a:schemeClr val="bg1">
                          <a:lumMod val="95000"/>
                        </a:schemeClr>
                      </a:solidFill>
                    </a:rPr>
                    <a:t>13</a:t>
                  </a:r>
                  <a:endParaRPr lang="es-ES" sz="1600" dirty="0">
                    <a:solidFill>
                      <a:schemeClr val="bg1">
                        <a:lumMod val="95000"/>
                      </a:schemeClr>
                    </a:solidFill>
                  </a:endParaRPr>
                </a:p>
              </p:txBody>
            </p:sp>
            <p:sp>
              <p:nvSpPr>
                <p:cNvPr id="21" name="20 CuadroTexto"/>
                <p:cNvSpPr txBox="1"/>
                <p:nvPr/>
              </p:nvSpPr>
              <p:spPr>
                <a:xfrm>
                  <a:off x="7358082" y="3357562"/>
                  <a:ext cx="428628" cy="338554"/>
                </a:xfrm>
                <a:prstGeom prst="rect">
                  <a:avLst/>
                </a:prstGeom>
                <a:noFill/>
              </p:spPr>
              <p:txBody>
                <a:bodyPr wrap="square" rtlCol="0">
                  <a:spAutoFit/>
                </a:bodyPr>
                <a:lstStyle/>
                <a:p>
                  <a:r>
                    <a:rPr lang="es-ES" sz="1600" dirty="0" smtClean="0">
                      <a:solidFill>
                        <a:schemeClr val="bg1">
                          <a:lumMod val="95000"/>
                        </a:schemeClr>
                      </a:solidFill>
                    </a:rPr>
                    <a:t>17</a:t>
                  </a:r>
                  <a:endParaRPr lang="es-ES" sz="1600" dirty="0">
                    <a:solidFill>
                      <a:schemeClr val="bg1">
                        <a:lumMod val="95000"/>
                      </a:schemeClr>
                    </a:solidFill>
                  </a:endParaRPr>
                </a:p>
              </p:txBody>
            </p:sp>
            <p:sp>
              <p:nvSpPr>
                <p:cNvPr id="22" name="21 CuadroTexto"/>
                <p:cNvSpPr txBox="1"/>
                <p:nvPr/>
              </p:nvSpPr>
              <p:spPr>
                <a:xfrm>
                  <a:off x="7358082" y="3590512"/>
                  <a:ext cx="428628" cy="338554"/>
                </a:xfrm>
                <a:prstGeom prst="rect">
                  <a:avLst/>
                </a:prstGeom>
                <a:noFill/>
              </p:spPr>
              <p:txBody>
                <a:bodyPr wrap="square" rtlCol="0">
                  <a:spAutoFit/>
                </a:bodyPr>
                <a:lstStyle/>
                <a:p>
                  <a:r>
                    <a:rPr lang="es-ES" sz="1600" dirty="0" smtClean="0">
                      <a:solidFill>
                        <a:schemeClr val="bg1">
                          <a:lumMod val="95000"/>
                        </a:schemeClr>
                      </a:solidFill>
                    </a:rPr>
                    <a:t>19</a:t>
                  </a:r>
                  <a:endParaRPr lang="es-ES" sz="1600" dirty="0">
                    <a:solidFill>
                      <a:schemeClr val="bg1">
                        <a:lumMod val="95000"/>
                      </a:schemeClr>
                    </a:solidFill>
                  </a:endParaRPr>
                </a:p>
              </p:txBody>
            </p:sp>
            <p:sp>
              <p:nvSpPr>
                <p:cNvPr id="23" name="22 CuadroTexto"/>
                <p:cNvSpPr txBox="1"/>
                <p:nvPr/>
              </p:nvSpPr>
              <p:spPr>
                <a:xfrm>
                  <a:off x="7358082" y="3857628"/>
                  <a:ext cx="428628" cy="338554"/>
                </a:xfrm>
                <a:prstGeom prst="rect">
                  <a:avLst/>
                </a:prstGeom>
                <a:noFill/>
              </p:spPr>
              <p:txBody>
                <a:bodyPr wrap="square" rtlCol="0">
                  <a:spAutoFit/>
                </a:bodyPr>
                <a:lstStyle/>
                <a:p>
                  <a:r>
                    <a:rPr lang="es-ES" sz="1600" dirty="0" smtClean="0">
                      <a:solidFill>
                        <a:schemeClr val="bg1">
                          <a:lumMod val="95000"/>
                        </a:schemeClr>
                      </a:solidFill>
                    </a:rPr>
                    <a:t>20</a:t>
                  </a:r>
                  <a:endParaRPr lang="es-ES" sz="1600" dirty="0">
                    <a:solidFill>
                      <a:schemeClr val="bg1">
                        <a:lumMod val="95000"/>
                      </a:schemeClr>
                    </a:solidFill>
                  </a:endParaRPr>
                </a:p>
              </p:txBody>
            </p:sp>
            <p:sp>
              <p:nvSpPr>
                <p:cNvPr id="24" name="23 CuadroTexto"/>
                <p:cNvSpPr txBox="1"/>
                <p:nvPr/>
              </p:nvSpPr>
              <p:spPr>
                <a:xfrm>
                  <a:off x="7358082" y="4233454"/>
                  <a:ext cx="428628" cy="338554"/>
                </a:xfrm>
                <a:prstGeom prst="rect">
                  <a:avLst/>
                </a:prstGeom>
                <a:noFill/>
              </p:spPr>
              <p:txBody>
                <a:bodyPr wrap="square" rtlCol="0">
                  <a:spAutoFit/>
                </a:bodyPr>
                <a:lstStyle/>
                <a:p>
                  <a:r>
                    <a:rPr lang="es-ES" sz="1600" dirty="0" smtClean="0">
                      <a:solidFill>
                        <a:schemeClr val="bg1">
                          <a:lumMod val="95000"/>
                        </a:schemeClr>
                      </a:solidFill>
                    </a:rPr>
                    <a:t>20</a:t>
                  </a:r>
                  <a:endParaRPr lang="es-ES" sz="1600" dirty="0">
                    <a:solidFill>
                      <a:schemeClr val="bg1">
                        <a:lumMod val="95000"/>
                      </a:schemeClr>
                    </a:solidFill>
                  </a:endParaRPr>
                </a:p>
              </p:txBody>
            </p:sp>
            <p:sp>
              <p:nvSpPr>
                <p:cNvPr id="25" name="24 CuadroTexto"/>
                <p:cNvSpPr txBox="1"/>
                <p:nvPr/>
              </p:nvSpPr>
              <p:spPr>
                <a:xfrm>
                  <a:off x="7358082" y="4500570"/>
                  <a:ext cx="428628" cy="338554"/>
                </a:xfrm>
                <a:prstGeom prst="rect">
                  <a:avLst/>
                </a:prstGeom>
                <a:noFill/>
              </p:spPr>
              <p:txBody>
                <a:bodyPr wrap="square" rtlCol="0">
                  <a:spAutoFit/>
                </a:bodyPr>
                <a:lstStyle/>
                <a:p>
                  <a:r>
                    <a:rPr lang="es-ES" sz="1600" dirty="0" smtClean="0">
                      <a:solidFill>
                        <a:schemeClr val="bg1">
                          <a:lumMod val="95000"/>
                        </a:schemeClr>
                      </a:solidFill>
                    </a:rPr>
                    <a:t>22</a:t>
                  </a:r>
                  <a:endParaRPr lang="es-ES" sz="1600" dirty="0">
                    <a:solidFill>
                      <a:schemeClr val="bg1">
                        <a:lumMod val="95000"/>
                      </a:schemeClr>
                    </a:solidFill>
                  </a:endParaRPr>
                </a:p>
              </p:txBody>
            </p:sp>
            <p:sp>
              <p:nvSpPr>
                <p:cNvPr id="26" name="25 CuadroTexto"/>
                <p:cNvSpPr txBox="1"/>
                <p:nvPr/>
              </p:nvSpPr>
              <p:spPr>
                <a:xfrm>
                  <a:off x="7358082" y="4714884"/>
                  <a:ext cx="428628" cy="338554"/>
                </a:xfrm>
                <a:prstGeom prst="rect">
                  <a:avLst/>
                </a:prstGeom>
                <a:noFill/>
              </p:spPr>
              <p:txBody>
                <a:bodyPr wrap="square" rtlCol="0">
                  <a:spAutoFit/>
                </a:bodyPr>
                <a:lstStyle/>
                <a:p>
                  <a:r>
                    <a:rPr lang="es-ES" sz="1600" dirty="0" smtClean="0">
                      <a:solidFill>
                        <a:schemeClr val="bg1">
                          <a:lumMod val="95000"/>
                        </a:schemeClr>
                      </a:solidFill>
                    </a:rPr>
                    <a:t>24</a:t>
                  </a:r>
                  <a:endParaRPr lang="es-ES" sz="1600" dirty="0">
                    <a:solidFill>
                      <a:schemeClr val="bg1">
                        <a:lumMod val="95000"/>
                      </a:schemeClr>
                    </a:solidFill>
                  </a:endParaRPr>
                </a:p>
              </p:txBody>
            </p:sp>
            <p:sp>
              <p:nvSpPr>
                <p:cNvPr id="27" name="26 CuadroTexto"/>
                <p:cNvSpPr txBox="1"/>
                <p:nvPr/>
              </p:nvSpPr>
              <p:spPr>
                <a:xfrm>
                  <a:off x="7358082" y="4947834"/>
                  <a:ext cx="428628" cy="338554"/>
                </a:xfrm>
                <a:prstGeom prst="rect">
                  <a:avLst/>
                </a:prstGeom>
                <a:noFill/>
              </p:spPr>
              <p:txBody>
                <a:bodyPr wrap="square" rtlCol="0">
                  <a:spAutoFit/>
                </a:bodyPr>
                <a:lstStyle/>
                <a:p>
                  <a:r>
                    <a:rPr lang="es-ES" sz="1600" dirty="0" smtClean="0">
                      <a:solidFill>
                        <a:schemeClr val="bg1">
                          <a:lumMod val="95000"/>
                        </a:schemeClr>
                      </a:solidFill>
                    </a:rPr>
                    <a:t>26</a:t>
                  </a:r>
                  <a:endParaRPr lang="es-ES" sz="1600" dirty="0">
                    <a:solidFill>
                      <a:schemeClr val="bg1">
                        <a:lumMod val="95000"/>
                      </a:schemeClr>
                    </a:solidFill>
                  </a:endParaRPr>
                </a:p>
              </p:txBody>
            </p:sp>
            <p:sp>
              <p:nvSpPr>
                <p:cNvPr id="28" name="27 CuadroTexto"/>
                <p:cNvSpPr txBox="1"/>
                <p:nvPr/>
              </p:nvSpPr>
              <p:spPr>
                <a:xfrm>
                  <a:off x="7358082" y="5214950"/>
                  <a:ext cx="428628" cy="338554"/>
                </a:xfrm>
                <a:prstGeom prst="rect">
                  <a:avLst/>
                </a:prstGeom>
                <a:noFill/>
              </p:spPr>
              <p:txBody>
                <a:bodyPr wrap="square" rtlCol="0">
                  <a:spAutoFit/>
                </a:bodyPr>
                <a:lstStyle/>
                <a:p>
                  <a:r>
                    <a:rPr lang="es-ES" sz="1600" dirty="0" smtClean="0">
                      <a:solidFill>
                        <a:schemeClr val="bg1">
                          <a:lumMod val="95000"/>
                        </a:schemeClr>
                      </a:solidFill>
                    </a:rPr>
                    <a:t>27</a:t>
                  </a:r>
                  <a:endParaRPr lang="es-ES" sz="1600" dirty="0">
                    <a:solidFill>
                      <a:schemeClr val="bg1">
                        <a:lumMod val="95000"/>
                      </a:schemeClr>
                    </a:solidFill>
                  </a:endParaRPr>
                </a:p>
              </p:txBody>
            </p:sp>
            <p:sp>
              <p:nvSpPr>
                <p:cNvPr id="29" name="28 CuadroTexto"/>
                <p:cNvSpPr txBox="1"/>
                <p:nvPr/>
              </p:nvSpPr>
              <p:spPr>
                <a:xfrm>
                  <a:off x="7358082" y="5500702"/>
                  <a:ext cx="428628" cy="338554"/>
                </a:xfrm>
                <a:prstGeom prst="rect">
                  <a:avLst/>
                </a:prstGeom>
                <a:noFill/>
              </p:spPr>
              <p:txBody>
                <a:bodyPr wrap="square" rtlCol="0">
                  <a:spAutoFit/>
                </a:bodyPr>
                <a:lstStyle/>
                <a:p>
                  <a:r>
                    <a:rPr lang="es-ES" sz="1600" dirty="0" smtClean="0">
                      <a:solidFill>
                        <a:schemeClr val="bg1">
                          <a:lumMod val="95000"/>
                        </a:schemeClr>
                      </a:solidFill>
                    </a:rPr>
                    <a:t>28</a:t>
                  </a:r>
                  <a:endParaRPr lang="es-ES" sz="1600" dirty="0">
                    <a:solidFill>
                      <a:schemeClr val="bg1">
                        <a:lumMod val="95000"/>
                      </a:schemeClr>
                    </a:solidFill>
                  </a:endParaRPr>
                </a:p>
              </p:txBody>
            </p:sp>
            <p:sp>
              <p:nvSpPr>
                <p:cNvPr id="30" name="29 CuadroTexto"/>
                <p:cNvSpPr txBox="1"/>
                <p:nvPr/>
              </p:nvSpPr>
              <p:spPr>
                <a:xfrm>
                  <a:off x="7358082" y="5857892"/>
                  <a:ext cx="500066" cy="338554"/>
                </a:xfrm>
                <a:prstGeom prst="rect">
                  <a:avLst/>
                </a:prstGeom>
                <a:noFill/>
              </p:spPr>
              <p:txBody>
                <a:bodyPr wrap="square" rtlCol="0">
                  <a:spAutoFit/>
                </a:bodyPr>
                <a:lstStyle/>
                <a:p>
                  <a:r>
                    <a:rPr lang="es-ES" sz="1600" dirty="0" smtClean="0">
                      <a:solidFill>
                        <a:schemeClr val="bg1">
                          <a:lumMod val="95000"/>
                        </a:schemeClr>
                      </a:solidFill>
                    </a:rPr>
                    <a:t>29</a:t>
                  </a:r>
                  <a:endParaRPr lang="es-ES" sz="1600" dirty="0">
                    <a:solidFill>
                      <a:schemeClr val="bg1">
                        <a:lumMod val="95000"/>
                      </a:schemeClr>
                    </a:solidFill>
                  </a:endParaRPr>
                </a:p>
              </p:txBody>
            </p:sp>
            <p:sp>
              <p:nvSpPr>
                <p:cNvPr id="31" name="30 CuadroTexto"/>
                <p:cNvSpPr txBox="1"/>
                <p:nvPr/>
              </p:nvSpPr>
              <p:spPr>
                <a:xfrm>
                  <a:off x="7358082" y="6072206"/>
                  <a:ext cx="428628" cy="338554"/>
                </a:xfrm>
                <a:prstGeom prst="rect">
                  <a:avLst/>
                </a:prstGeom>
                <a:noFill/>
              </p:spPr>
              <p:txBody>
                <a:bodyPr wrap="square" rtlCol="0">
                  <a:spAutoFit/>
                </a:bodyPr>
                <a:lstStyle/>
                <a:p>
                  <a:r>
                    <a:rPr lang="es-ES" sz="1600" dirty="0" smtClean="0">
                      <a:solidFill>
                        <a:schemeClr val="bg1">
                          <a:lumMod val="95000"/>
                        </a:schemeClr>
                      </a:solidFill>
                    </a:rPr>
                    <a:t>33</a:t>
                  </a:r>
                  <a:endParaRPr lang="es-ES" sz="1600" dirty="0">
                    <a:solidFill>
                      <a:schemeClr val="bg1">
                        <a:lumMod val="95000"/>
                      </a:schemeClr>
                    </a:solidFill>
                  </a:endParaRPr>
                </a:p>
              </p:txBody>
            </p:sp>
            <p:sp>
              <p:nvSpPr>
                <p:cNvPr id="33" name="32 CuadroTexto"/>
                <p:cNvSpPr txBox="1"/>
                <p:nvPr/>
              </p:nvSpPr>
              <p:spPr>
                <a:xfrm>
                  <a:off x="7358082" y="2518942"/>
                  <a:ext cx="428628" cy="338554"/>
                </a:xfrm>
                <a:prstGeom prst="rect">
                  <a:avLst/>
                </a:prstGeom>
                <a:noFill/>
              </p:spPr>
              <p:txBody>
                <a:bodyPr wrap="square" rtlCol="0">
                  <a:spAutoFit/>
                </a:bodyPr>
                <a:lstStyle/>
                <a:p>
                  <a:r>
                    <a:rPr lang="es-ES" sz="1600" dirty="0" smtClean="0">
                      <a:solidFill>
                        <a:schemeClr val="bg1">
                          <a:lumMod val="95000"/>
                        </a:schemeClr>
                      </a:solidFill>
                    </a:rPr>
                    <a:t>11</a:t>
                  </a:r>
                  <a:endParaRPr lang="es-ES" sz="1600" dirty="0">
                    <a:solidFill>
                      <a:schemeClr val="bg1">
                        <a:lumMod val="95000"/>
                      </a:schemeClr>
                    </a:solidFill>
                  </a:endParaRPr>
                </a:p>
              </p:txBody>
            </p:sp>
          </p:grpSp>
        </p:grpSp>
      </p:gr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57224" y="1071546"/>
            <a:ext cx="7215238" cy="2339102"/>
          </a:xfrm>
          <a:prstGeom prst="rect">
            <a:avLst/>
          </a:prstGeom>
        </p:spPr>
        <p:txBody>
          <a:bodyPr wrap="square">
            <a:spAutoFit/>
          </a:bodyPr>
          <a:lstStyle/>
          <a:p>
            <a:pPr algn="ctr"/>
            <a:r>
              <a:rPr lang="es-ES" sz="3200" b="1" dirty="0" smtClean="0">
                <a:solidFill>
                  <a:schemeClr val="bg1"/>
                </a:solidFill>
                <a:latin typeface="Broadway" pitchFamily="82" charset="0"/>
                <a:cs typeface="Andalus" pitchFamily="2" charset="-78"/>
              </a:rPr>
              <a:t>1. INTRODUCCIÓN</a:t>
            </a:r>
            <a:endParaRPr lang="es-ES" sz="3200" dirty="0" smtClean="0">
              <a:solidFill>
                <a:schemeClr val="bg1"/>
              </a:solidFill>
              <a:latin typeface="Broadway" pitchFamily="82" charset="0"/>
              <a:cs typeface="Andalus" pitchFamily="2" charset="-78"/>
            </a:endParaRPr>
          </a:p>
          <a:p>
            <a:r>
              <a:rPr lang="es-ES" b="1" dirty="0" smtClean="0">
                <a:solidFill>
                  <a:schemeClr val="bg1"/>
                </a:solidFill>
                <a:latin typeface="Andalus" pitchFamily="2" charset="-78"/>
                <a:cs typeface="Andalus" pitchFamily="2" charset="-78"/>
              </a:rPr>
              <a:t> </a:t>
            </a:r>
          </a:p>
          <a:p>
            <a:r>
              <a:rPr lang="es-ES" sz="1600" dirty="0" smtClean="0">
                <a:solidFill>
                  <a:schemeClr val="bg1"/>
                </a:solidFill>
                <a:latin typeface="Calisto MT" pitchFamily="18" charset="0"/>
                <a:cs typeface="Andalus" pitchFamily="2" charset="-78"/>
              </a:rPr>
              <a:t>Con esta presentación se busca dar a conocer los conceptos que identifican al Ecourbanismo y que se han planteado y plasmado en el libro; “Ecourbanismo: entornos humanos sostenibles”, de igual manera se buscara el acercamiento a dichos conceptos, a través de la presentación de algunos ejemplos que se ilustran en el libro anteriormente mencionado así como también algunos conceptos de otras fuentes.</a:t>
            </a:r>
            <a:endParaRPr lang="es-ES" sz="1600" dirty="0">
              <a:solidFill>
                <a:schemeClr val="bg1"/>
              </a:solidFill>
              <a:latin typeface="Calisto MT" pitchFamily="18" charset="0"/>
              <a:cs typeface="Andalus" pitchFamily="2" charset="-78"/>
            </a:endParaRPr>
          </a:p>
        </p:txBody>
      </p:sp>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1285860"/>
            <a:ext cx="7786742" cy="2985433"/>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2. DEFINICIONES DE ECOURBANISMO</a:t>
            </a:r>
            <a:endParaRPr lang="es-ES" sz="2800" dirty="0" smtClean="0">
              <a:solidFill>
                <a:schemeClr val="bg1"/>
              </a:solidFill>
              <a:latin typeface="Broadway" pitchFamily="82" charset="0"/>
              <a:cs typeface="Andalus" pitchFamily="2" charset="-78"/>
            </a:endParaRPr>
          </a:p>
          <a:p>
            <a:r>
              <a:rPr lang="es-ES" sz="1600" b="1" dirty="0">
                <a:solidFill>
                  <a:schemeClr val="bg1"/>
                </a:solidFill>
                <a:latin typeface="Andalus" pitchFamily="2" charset="-78"/>
                <a:cs typeface="Andalus" pitchFamily="2" charset="-78"/>
              </a:rPr>
              <a:t> </a:t>
            </a:r>
          </a:p>
          <a:p>
            <a:r>
              <a:rPr lang="es-ES" sz="1600" dirty="0" smtClean="0">
                <a:solidFill>
                  <a:schemeClr val="bg1">
                    <a:lumMod val="95000"/>
                  </a:schemeClr>
                </a:solidFill>
                <a:latin typeface="Calisto MT" pitchFamily="18" charset="0"/>
              </a:rPr>
              <a:t>A partir de la primera cumbre mundial del medio ambiente, realizada en Río de Janeiro en 1.992 con la participación de 172 países, se acuñó el término "desarrollo sostenible”. Desde entonces es común encontrar el prefijo "eco", modificando el sentido de un extenso repertorio de palabras, en ocasiones de manera un tanto arbitraria.</a:t>
            </a:r>
          </a:p>
          <a:p>
            <a:endParaRPr lang="es-ES" sz="1600" dirty="0" smtClean="0">
              <a:solidFill>
                <a:schemeClr val="bg1">
                  <a:lumMod val="95000"/>
                </a:schemeClr>
              </a:solidFill>
              <a:latin typeface="Calisto MT" pitchFamily="18" charset="0"/>
            </a:endParaRPr>
          </a:p>
          <a:p>
            <a:r>
              <a:rPr lang="es-ES" sz="1600" dirty="0" smtClean="0">
                <a:solidFill>
                  <a:schemeClr val="bg1">
                    <a:lumMod val="95000"/>
                  </a:schemeClr>
                </a:solidFill>
                <a:latin typeface="Calisto MT" pitchFamily="18" charset="0"/>
              </a:rPr>
              <a:t>El Ecourbanismo o urbanismo sostenible no se aleja de la definición de desarrollo sostenible: “Es aquel urbanismo que pretende satisfacer las necesidades de las generaciones presentes sin comprometer la capacidad de las generaciones futuras para satisfacer las suyas. </a:t>
            </a:r>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3071810"/>
            <a:ext cx="3643338" cy="3539430"/>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1- Aprovechamiento racional del espacio</a:t>
            </a:r>
          </a:p>
          <a:p>
            <a:r>
              <a:rPr lang="es-ES" sz="1600" dirty="0" smtClean="0">
                <a:solidFill>
                  <a:schemeClr val="bg1">
                    <a:lumMod val="95000"/>
                  </a:schemeClr>
                </a:solidFill>
                <a:latin typeface="Calisto MT" pitchFamily="18" charset="0"/>
              </a:rPr>
              <a:t>2- Aprovechamiento racional del tiempo</a:t>
            </a:r>
          </a:p>
          <a:p>
            <a:r>
              <a:rPr lang="es-ES" sz="1600" dirty="0" smtClean="0">
                <a:solidFill>
                  <a:schemeClr val="bg1">
                    <a:lumMod val="95000"/>
                  </a:schemeClr>
                </a:solidFill>
                <a:latin typeface="Calisto MT" pitchFamily="18" charset="0"/>
              </a:rPr>
              <a:t>3- Agua Limpia</a:t>
            </a:r>
          </a:p>
          <a:p>
            <a:r>
              <a:rPr lang="es-ES" sz="1600" dirty="0" smtClean="0">
                <a:solidFill>
                  <a:schemeClr val="bg1">
                    <a:lumMod val="95000"/>
                  </a:schemeClr>
                </a:solidFill>
                <a:latin typeface="Calisto MT" pitchFamily="18" charset="0"/>
              </a:rPr>
              <a:t>4- Agua para el futuro</a:t>
            </a:r>
          </a:p>
          <a:p>
            <a:r>
              <a:rPr lang="es-ES" sz="1600" dirty="0" smtClean="0">
                <a:solidFill>
                  <a:schemeClr val="bg1">
                    <a:lumMod val="95000"/>
                  </a:schemeClr>
                </a:solidFill>
                <a:latin typeface="Calisto MT" pitchFamily="18" charset="0"/>
              </a:rPr>
              <a:t>5- Aire limpio</a:t>
            </a:r>
          </a:p>
          <a:p>
            <a:r>
              <a:rPr lang="es-ES" sz="1600" dirty="0" smtClean="0">
                <a:solidFill>
                  <a:schemeClr val="bg1">
                    <a:lumMod val="95000"/>
                  </a:schemeClr>
                </a:solidFill>
                <a:latin typeface="Calisto MT" pitchFamily="18" charset="0"/>
              </a:rPr>
              <a:t>6- Cuidado del clima global y los microclimas</a:t>
            </a:r>
          </a:p>
          <a:p>
            <a:r>
              <a:rPr lang="es-ES" sz="1600" dirty="0" smtClean="0">
                <a:solidFill>
                  <a:schemeClr val="bg1">
                    <a:lumMod val="95000"/>
                  </a:schemeClr>
                </a:solidFill>
                <a:latin typeface="Calisto MT" pitchFamily="18" charset="0"/>
              </a:rPr>
              <a:t>7- Control del ruido y conservación del silencio</a:t>
            </a:r>
          </a:p>
          <a:p>
            <a:r>
              <a:rPr lang="es-ES" sz="1600" dirty="0" smtClean="0">
                <a:solidFill>
                  <a:schemeClr val="bg1">
                    <a:lumMod val="95000"/>
                  </a:schemeClr>
                </a:solidFill>
                <a:latin typeface="Calisto MT" pitchFamily="18" charset="0"/>
              </a:rPr>
              <a:t>8- Mejoramiento de la calidad visual</a:t>
            </a:r>
          </a:p>
          <a:p>
            <a:r>
              <a:rPr lang="es-ES" sz="1600" dirty="0" smtClean="0">
                <a:solidFill>
                  <a:schemeClr val="bg1">
                    <a:lumMod val="95000"/>
                  </a:schemeClr>
                </a:solidFill>
                <a:latin typeface="Calisto MT" pitchFamily="18" charset="0"/>
              </a:rPr>
              <a:t>9- Control de riesgos naturales</a:t>
            </a:r>
          </a:p>
          <a:p>
            <a:endParaRPr lang="es-ES" sz="1600" b="1" dirty="0" smtClean="0">
              <a:solidFill>
                <a:schemeClr val="bg1"/>
              </a:solidFill>
              <a:latin typeface="Calisto MT" pitchFamily="18" charset="0"/>
              <a:cs typeface="Andalus" pitchFamily="2" charset="-78"/>
            </a:endParaRPr>
          </a:p>
        </p:txBody>
      </p:sp>
      <p:sp>
        <p:nvSpPr>
          <p:cNvPr id="3" name="2 CuadroTexto"/>
          <p:cNvSpPr txBox="1"/>
          <p:nvPr/>
        </p:nvSpPr>
        <p:spPr>
          <a:xfrm>
            <a:off x="4643438" y="3064749"/>
            <a:ext cx="4081490" cy="3293209"/>
          </a:xfrm>
          <a:prstGeom prst="rect">
            <a:avLst/>
          </a:prstGeom>
          <a:noFill/>
        </p:spPr>
        <p:txBody>
          <a:bodyPr wrap="square" rtlCol="0">
            <a:spAutoFit/>
          </a:bodyPr>
          <a:lstStyle/>
          <a:p>
            <a:r>
              <a:rPr lang="es-ES" sz="1600" dirty="0" smtClean="0">
                <a:solidFill>
                  <a:schemeClr val="bg1">
                    <a:lumMod val="95000"/>
                  </a:schemeClr>
                </a:solidFill>
                <a:latin typeface="Calisto MT" pitchFamily="18" charset="0"/>
              </a:rPr>
              <a:t>9- Control de riesgos naturales</a:t>
            </a:r>
          </a:p>
          <a:p>
            <a:r>
              <a:rPr lang="es-ES" sz="1600" dirty="0" smtClean="0">
                <a:solidFill>
                  <a:schemeClr val="bg1">
                    <a:lumMod val="95000"/>
                  </a:schemeClr>
                </a:solidFill>
                <a:latin typeface="Calisto MT" pitchFamily="18" charset="0"/>
              </a:rPr>
              <a:t>10- Control de riesgos tecnológicos</a:t>
            </a:r>
          </a:p>
          <a:p>
            <a:r>
              <a:rPr lang="es-ES" sz="1600" dirty="0" smtClean="0">
                <a:solidFill>
                  <a:schemeClr val="bg1">
                    <a:lumMod val="95000"/>
                  </a:schemeClr>
                </a:solidFill>
                <a:latin typeface="Calisto MT" pitchFamily="18" charset="0"/>
              </a:rPr>
              <a:t>11- Control de riesgos biológicos</a:t>
            </a:r>
          </a:p>
          <a:p>
            <a:r>
              <a:rPr lang="es-ES" sz="1600" dirty="0" smtClean="0">
                <a:solidFill>
                  <a:schemeClr val="bg1">
                    <a:lumMod val="95000"/>
                  </a:schemeClr>
                </a:solidFill>
                <a:latin typeface="Calisto MT" pitchFamily="18" charset="0"/>
              </a:rPr>
              <a:t>12- Conservación de la biodiversidad</a:t>
            </a:r>
          </a:p>
          <a:p>
            <a:r>
              <a:rPr lang="es-ES" sz="1600" dirty="0" smtClean="0">
                <a:solidFill>
                  <a:schemeClr val="bg1">
                    <a:lumMod val="95000"/>
                  </a:schemeClr>
                </a:solidFill>
                <a:latin typeface="Calisto MT" pitchFamily="18" charset="0"/>
              </a:rPr>
              <a:t>13- Incremento y mejoramiento de la cobertura vegetal</a:t>
            </a:r>
          </a:p>
          <a:p>
            <a:r>
              <a:rPr lang="es-ES" sz="1600" dirty="0" smtClean="0">
                <a:solidFill>
                  <a:schemeClr val="bg1">
                    <a:lumMod val="95000"/>
                  </a:schemeClr>
                </a:solidFill>
                <a:latin typeface="Calisto MT" pitchFamily="18" charset="0"/>
              </a:rPr>
              <a:t>14- Mayor inclusividad social en un mejor ambiente</a:t>
            </a:r>
          </a:p>
          <a:p>
            <a:r>
              <a:rPr lang="es-ES" sz="1600" dirty="0" smtClean="0">
                <a:solidFill>
                  <a:schemeClr val="bg1">
                    <a:lumMod val="95000"/>
                  </a:schemeClr>
                </a:solidFill>
                <a:latin typeface="Calisto MT" pitchFamily="18" charset="0"/>
              </a:rPr>
              <a:t>15- Más y mejor espacio público</a:t>
            </a:r>
          </a:p>
          <a:p>
            <a:r>
              <a:rPr lang="es-ES" sz="1600" dirty="0" smtClean="0">
                <a:solidFill>
                  <a:schemeClr val="bg1">
                    <a:lumMod val="95000"/>
                  </a:schemeClr>
                </a:solidFill>
                <a:latin typeface="Calisto MT" pitchFamily="18" charset="0"/>
              </a:rPr>
              <a:t>16- Enriquecimiento de la cultura ambiental</a:t>
            </a:r>
          </a:p>
          <a:p>
            <a:r>
              <a:rPr lang="es-ES" sz="1600" dirty="0" smtClean="0">
                <a:solidFill>
                  <a:schemeClr val="bg1">
                    <a:lumMod val="95000"/>
                  </a:schemeClr>
                </a:solidFill>
                <a:latin typeface="Calisto MT" pitchFamily="18" charset="0"/>
              </a:rPr>
              <a:t>17- Mejoramiento de la productividad y la competitividad sobre ventajas ambientales” (DAMA)</a:t>
            </a:r>
            <a:endParaRPr lang="es-ES" sz="1600" b="1" dirty="0" smtClean="0">
              <a:solidFill>
                <a:schemeClr val="bg1"/>
              </a:solidFill>
              <a:latin typeface="Calisto MT" pitchFamily="18" charset="0"/>
              <a:cs typeface="Andalus" pitchFamily="2" charset="-78"/>
            </a:endParaRPr>
          </a:p>
        </p:txBody>
      </p:sp>
      <p:sp>
        <p:nvSpPr>
          <p:cNvPr id="5" name="4 CuadroTexto"/>
          <p:cNvSpPr txBox="1"/>
          <p:nvPr/>
        </p:nvSpPr>
        <p:spPr>
          <a:xfrm>
            <a:off x="938186" y="1438260"/>
            <a:ext cx="7277152" cy="769441"/>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2. DEFINICIONES DE ECOURBANISMO</a:t>
            </a:r>
            <a:endParaRPr lang="es-ES" sz="2800" dirty="0" smtClean="0">
              <a:solidFill>
                <a:schemeClr val="bg1"/>
              </a:solidFill>
              <a:latin typeface="Broadway" pitchFamily="82" charset="0"/>
              <a:cs typeface="Andalus" pitchFamily="2" charset="-78"/>
            </a:endParaRPr>
          </a:p>
          <a:p>
            <a:r>
              <a:rPr lang="es-ES" sz="1600" b="1" dirty="0">
                <a:solidFill>
                  <a:schemeClr val="bg1"/>
                </a:solidFill>
                <a:latin typeface="Andalus" pitchFamily="2" charset="-78"/>
                <a:cs typeface="Andalus" pitchFamily="2" charset="-78"/>
              </a:rPr>
              <a:t> </a:t>
            </a:r>
            <a:endParaRPr lang="es-ES" sz="1600" b="1" dirty="0" smtClean="0">
              <a:solidFill>
                <a:schemeClr val="bg1"/>
              </a:solidFill>
              <a:latin typeface="Andalus" pitchFamily="2" charset="-78"/>
              <a:cs typeface="Andalus" pitchFamily="2" charset="-78"/>
            </a:endParaRPr>
          </a:p>
        </p:txBody>
      </p:sp>
      <p:sp>
        <p:nvSpPr>
          <p:cNvPr id="6" name="5 Rectángulo"/>
          <p:cNvSpPr/>
          <p:nvPr/>
        </p:nvSpPr>
        <p:spPr>
          <a:xfrm>
            <a:off x="857224" y="2285992"/>
            <a:ext cx="7643866" cy="584775"/>
          </a:xfrm>
          <a:prstGeom prst="rect">
            <a:avLst/>
          </a:prstGeom>
        </p:spPr>
        <p:txBody>
          <a:bodyPr wrap="square">
            <a:spAutoFit/>
          </a:bodyPr>
          <a:lstStyle/>
          <a:p>
            <a:r>
              <a:rPr lang="es-ES" sz="1600" dirty="0" smtClean="0">
                <a:solidFill>
                  <a:schemeClr val="bg1">
                    <a:lumMod val="95000"/>
                  </a:schemeClr>
                </a:solidFill>
                <a:latin typeface="Calisto MT" pitchFamily="18" charset="0"/>
              </a:rPr>
              <a:t>“¿Cuáles acciones o conceptos convierten un proyecto urbano en un proyecto ecourbano?</a:t>
            </a:r>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14348" y="1835056"/>
            <a:ext cx="2786082" cy="2308324"/>
          </a:xfrm>
          <a:prstGeom prst="rect">
            <a:avLst/>
          </a:prstGeom>
        </p:spPr>
        <p:txBody>
          <a:bodyPr wrap="square">
            <a:spAutoFit/>
          </a:bodyPr>
          <a:lstStyle/>
          <a:p>
            <a:r>
              <a:rPr lang="es-ES" sz="1600" b="1" dirty="0" smtClean="0">
                <a:solidFill>
                  <a:schemeClr val="bg1"/>
                </a:solidFill>
                <a:latin typeface="Calisto MT" pitchFamily="18" charset="0"/>
              </a:rPr>
              <a:t>Es una nueva disciplina que articula las múltiples y complejas variables que intervienen en una aproximación sistémica al diseño urbano que supera la compartimentación clásica del urbanismo convencional (Ruano, 2000)</a:t>
            </a:r>
            <a:endParaRPr lang="es-ES" sz="1600" b="1" dirty="0">
              <a:solidFill>
                <a:schemeClr val="bg1"/>
              </a:solidFill>
              <a:latin typeface="Calisto MT" pitchFamily="18" charset="0"/>
            </a:endParaRPr>
          </a:p>
        </p:txBody>
      </p:sp>
      <p:sp>
        <p:nvSpPr>
          <p:cNvPr id="8" name="7 CuadroTexto"/>
          <p:cNvSpPr txBox="1"/>
          <p:nvPr/>
        </p:nvSpPr>
        <p:spPr>
          <a:xfrm>
            <a:off x="6286512" y="-24"/>
            <a:ext cx="2857488"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pPr algn="r">
              <a:buSzPct val="140000"/>
            </a:pPr>
            <a:r>
              <a:rPr lang="es-ES" sz="2000" b="1" u="sng" dirty="0" smtClean="0">
                <a:solidFill>
                  <a:schemeClr val="bg1">
                    <a:lumMod val="50000"/>
                  </a:schemeClr>
                </a:solidFill>
                <a:latin typeface="Broadway" pitchFamily="82" charset="0"/>
                <a:cs typeface="Andalus" pitchFamily="2" charset="-78"/>
              </a:rPr>
              <a:t>Ecourbanismo </a:t>
            </a:r>
          </a:p>
          <a:p>
            <a:pPr algn="r">
              <a:buSzPct val="140000"/>
            </a:pPr>
            <a:r>
              <a:rPr lang="es-ES" sz="1200" b="1" u="sng" dirty="0" smtClean="0">
                <a:solidFill>
                  <a:schemeClr val="bg1">
                    <a:lumMod val="50000"/>
                  </a:schemeClr>
                </a:solidFill>
                <a:latin typeface="Broadway" pitchFamily="82" charset="0"/>
                <a:cs typeface="Andalus" pitchFamily="2" charset="-78"/>
              </a:rPr>
              <a:t>Entornos humanos sostenibles</a:t>
            </a:r>
            <a:endParaRPr lang="es-ES" sz="1600" b="1" u="sng" dirty="0">
              <a:solidFill>
                <a:schemeClr val="bg1">
                  <a:lumMod val="50000"/>
                </a:schemeClr>
              </a:solidFill>
              <a:latin typeface="Andalus" pitchFamily="2" charset="-78"/>
              <a:cs typeface="Andalus" pitchFamily="2" charset="-78"/>
            </a:endParaRPr>
          </a:p>
        </p:txBody>
      </p:sp>
      <p:sp>
        <p:nvSpPr>
          <p:cNvPr id="9" name="8 CuadroTexto"/>
          <p:cNvSpPr txBox="1"/>
          <p:nvPr/>
        </p:nvSpPr>
        <p:spPr>
          <a:xfrm>
            <a:off x="785786" y="785794"/>
            <a:ext cx="7786742" cy="523220"/>
          </a:xfrm>
          <a:prstGeom prst="rect">
            <a:avLst/>
          </a:prstGeom>
          <a:noFill/>
        </p:spPr>
        <p:txBody>
          <a:bodyPr wrap="square" rtlCol="0">
            <a:spAutoFit/>
          </a:bodyPr>
          <a:lstStyle/>
          <a:p>
            <a:pPr algn="ctr"/>
            <a:r>
              <a:rPr lang="es-ES" sz="2800" b="1" dirty="0" smtClean="0">
                <a:solidFill>
                  <a:schemeClr val="bg1"/>
                </a:solidFill>
                <a:latin typeface="Broadway" pitchFamily="82" charset="0"/>
                <a:cs typeface="Andalus" pitchFamily="2" charset="-78"/>
              </a:rPr>
              <a:t>ECOURBANISMO</a:t>
            </a:r>
          </a:p>
        </p:txBody>
      </p:sp>
      <p:pic>
        <p:nvPicPr>
          <p:cNvPr id="5" name="4 Imagen" descr="8QI15ACALSJF8SCA6ZJD0SCABH91LZCABCH699CA6HWRGHCAFOVJ7FCA3IR63BCANTZOL0CA4P93VTCAJMIZ2WCARVVPGHCA4NLJ9ZCAXTVEIICA8XOOFECAYU77M5CARN3HG4CAHQ2PFUCAVS3HGSCAEJ10XL.jpg"/>
          <p:cNvPicPr>
            <a:picLocks noChangeAspect="1"/>
          </p:cNvPicPr>
          <p:nvPr/>
        </p:nvPicPr>
        <p:blipFill>
          <a:blip r:embed="rId2"/>
          <a:stretch>
            <a:fillRect/>
          </a:stretch>
        </p:blipFill>
        <p:spPr>
          <a:xfrm>
            <a:off x="5460705" y="4572008"/>
            <a:ext cx="2540319" cy="20161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5 Imagen" descr="http://www.arqhys.com/articulos/ecourbanismo1.jpg"/>
          <p:cNvPicPr/>
          <p:nvPr/>
        </p:nvPicPr>
        <p:blipFill>
          <a:blip r:embed="rId3" cstate="print"/>
          <a:srcRect/>
          <a:stretch>
            <a:fillRect/>
          </a:stretch>
        </p:blipFill>
        <p:spPr bwMode="auto">
          <a:xfrm>
            <a:off x="3662364" y="1928802"/>
            <a:ext cx="4481536" cy="21050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9 Imagen" descr="http://static.consumer.es/www/imgs/2008/02/dongtanecocity1.jpg"/>
          <p:cNvPicPr/>
          <p:nvPr/>
        </p:nvPicPr>
        <p:blipFill>
          <a:blip r:embed="rId4" cstate="print"/>
          <a:srcRect/>
          <a:stretch>
            <a:fillRect/>
          </a:stretch>
        </p:blipFill>
        <p:spPr bwMode="auto">
          <a:xfrm>
            <a:off x="714348" y="4714884"/>
            <a:ext cx="3929090"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623999"/>
            <a:ext cx="7786742" cy="1661993"/>
          </a:xfrm>
          <a:prstGeom prst="rect">
            <a:avLst/>
          </a:prstGeom>
          <a:noFill/>
        </p:spPr>
        <p:txBody>
          <a:bodyPr wrap="square" rtlCol="0">
            <a:spAutoFit/>
          </a:bodyPr>
          <a:lstStyle/>
          <a:p>
            <a:r>
              <a:rPr lang="es-ES" sz="2800" b="1" dirty="0" smtClean="0">
                <a:solidFill>
                  <a:schemeClr val="bg1"/>
                </a:solidFill>
                <a:latin typeface="Broadway" pitchFamily="82" charset="0"/>
                <a:cs typeface="Andalus" pitchFamily="2" charset="-78"/>
              </a:rPr>
              <a:t>3. AUTORES</a:t>
            </a:r>
          </a:p>
          <a:p>
            <a:pPr algn="ctr"/>
            <a:endParaRPr lang="es-ES" sz="2800" b="1" dirty="0" smtClean="0">
              <a:solidFill>
                <a:schemeClr val="bg1"/>
              </a:solidFill>
              <a:latin typeface="Broadway" pitchFamily="82" charset="0"/>
              <a:cs typeface="Andalus" pitchFamily="2" charset="-78"/>
            </a:endParaRPr>
          </a:p>
          <a:p>
            <a:pPr algn="ctr"/>
            <a:r>
              <a:rPr lang="es-ES" sz="2400" b="1" dirty="0" smtClean="0">
                <a:solidFill>
                  <a:schemeClr val="bg1"/>
                </a:solidFill>
                <a:latin typeface="Broadway" pitchFamily="82" charset="0"/>
                <a:cs typeface="Andalus" pitchFamily="2" charset="-78"/>
              </a:rPr>
              <a:t>3.1.  PAOLO SOLERI</a:t>
            </a:r>
          </a:p>
          <a:p>
            <a:r>
              <a:rPr lang="es-ES" b="1" i="1" dirty="0" smtClean="0">
                <a:solidFill>
                  <a:schemeClr val="bg1"/>
                </a:solidFill>
                <a:latin typeface="Andalus" pitchFamily="2" charset="-78"/>
                <a:cs typeface="Andalus" pitchFamily="2" charset="-78"/>
              </a:rPr>
              <a:t> </a:t>
            </a:r>
            <a:endParaRPr lang="es-ES" dirty="0">
              <a:solidFill>
                <a:schemeClr val="bg1"/>
              </a:solidFill>
              <a:latin typeface="Andalus" pitchFamily="2" charset="-78"/>
              <a:cs typeface="Andalus" pitchFamily="2" charset="-78"/>
            </a:endParaRPr>
          </a:p>
        </p:txBody>
      </p:sp>
      <p:sp>
        <p:nvSpPr>
          <p:cNvPr id="3" name="2 Rectángulo"/>
          <p:cNvSpPr/>
          <p:nvPr/>
        </p:nvSpPr>
        <p:spPr>
          <a:xfrm>
            <a:off x="1071538" y="2560590"/>
            <a:ext cx="3357586" cy="3539430"/>
          </a:xfrm>
          <a:prstGeom prst="rect">
            <a:avLst/>
          </a:prstGeom>
        </p:spPr>
        <p:txBody>
          <a:bodyPr wrap="square">
            <a:spAutoFit/>
          </a:bodyPr>
          <a:lstStyle/>
          <a:p>
            <a:r>
              <a:rPr lang="es-ES" sz="1600" dirty="0" smtClean="0">
                <a:solidFill>
                  <a:schemeClr val="bg1">
                    <a:lumMod val="95000"/>
                  </a:schemeClr>
                </a:solidFill>
                <a:latin typeface="Calisto MT" pitchFamily="18" charset="0"/>
              </a:rPr>
              <a:t>Uno de los proyectos mas destacados de este arquitecto es Arcosanti, el cual es el prototipo de un pueblito para 5000 personas, diseñado por Soleri, basado en su concepto de Arcologia que significa arquitectura coherente con la ecología, la Arcologia evoca ciudades especialmente diseñada para la interacción y accesibilidad asociadas con el ambiente urbano, minimizando el uso de energía y procurando en lo máximo mantener el ambiente natural intacto.</a:t>
            </a:r>
            <a:endParaRPr lang="es-ES" sz="1600" dirty="0">
              <a:solidFill>
                <a:schemeClr val="bg1">
                  <a:lumMod val="95000"/>
                </a:schemeClr>
              </a:solidFill>
              <a:latin typeface="Calisto MT" pitchFamily="18" charset="0"/>
              <a:cs typeface="Andalus" pitchFamily="2" charset="-78"/>
            </a:endParaRPr>
          </a:p>
        </p:txBody>
      </p:sp>
      <p:pic>
        <p:nvPicPr>
          <p:cNvPr id="5" name="4 Imagen" descr="http://photos1.blogger.com/blogger/3356/3217/320/soleri.jpg">
            <a:hlinkClick r:id="rId2"/>
          </p:cNvPr>
          <p:cNvPicPr/>
          <p:nvPr/>
        </p:nvPicPr>
        <p:blipFill>
          <a:blip r:embed="rId3"/>
          <a:srcRect/>
          <a:stretch>
            <a:fillRect/>
          </a:stretch>
        </p:blipFill>
        <p:spPr bwMode="auto">
          <a:xfrm>
            <a:off x="5214942" y="2500306"/>
            <a:ext cx="2286016" cy="3357586"/>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2065</Words>
  <Application>Microsoft Office PowerPoint</Application>
  <PresentationFormat>Presentación en pantalla (4:3)</PresentationFormat>
  <Paragraphs>244</Paragraphs>
  <Slides>34</Slides>
  <Notes>2</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MICHELL</dc:creator>
  <cp:lastModifiedBy>Maicol</cp:lastModifiedBy>
  <cp:revision>194</cp:revision>
  <dcterms:created xsi:type="dcterms:W3CDTF">2010-09-08T22:19:07Z</dcterms:created>
  <dcterms:modified xsi:type="dcterms:W3CDTF">2011-05-04T16:47:00Z</dcterms:modified>
</cp:coreProperties>
</file>